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90" r:id="rId19"/>
    <p:sldId id="289" r:id="rId20"/>
    <p:sldId id="283" r:id="rId21"/>
    <p:sldId id="285" r:id="rId22"/>
    <p:sldId id="287" r:id="rId23"/>
    <p:sldId id="288" r:id="rId24"/>
    <p:sldId id="284" r:id="rId25"/>
  </p:sldIdLst>
  <p:sldSz cx="18288000" cy="10287000"/>
  <p:notesSz cx="6858000" cy="9144000"/>
  <p:embeddedFontLst>
    <p:embeddedFont>
      <p:font typeface="Arimo" panose="020B0604020202020204" charset="0"/>
      <p:regular r:id="rId27"/>
      <p:bold r:id="rId28"/>
      <p:italic r:id="rId29"/>
      <p:boldItalic r:id="rId30"/>
    </p:embeddedFont>
    <p:embeddedFont>
      <p:font typeface="Calibri" panose="020F0502020204030204" pitchFamily="34" charset="0"/>
      <p:regular r:id="rId31"/>
      <p:bold r:id="rId32"/>
      <p:italic r:id="rId33"/>
      <p:boldItalic r:id="rId34"/>
    </p:embeddedFont>
    <p:embeddedFont>
      <p:font typeface="Poppins" panose="00000500000000000000" pitchFamily="2" charset="0"/>
      <p:regular r:id="rId35"/>
      <p:bold r:id="rId36"/>
      <p:italic r:id="rId37"/>
      <p:boldItalic r:id="rId38"/>
    </p:embeddedFont>
    <p:embeddedFont>
      <p:font typeface="Poppins Light" panose="00000400000000000000" pitchFamily="2" charset="0"/>
      <p:regular r:id="rId39"/>
      <p:bold r:id="rId40"/>
      <p:italic r:id="rId41"/>
      <p:boldItalic r:id="rId42"/>
    </p:embeddedFont>
    <p:embeddedFont>
      <p:font typeface="Poppins Medium" panose="00000600000000000000" pitchFamily="2" charset="0"/>
      <p:regular r:id="rId43"/>
      <p:bold r:id="rId44"/>
      <p:italic r:id="rId45"/>
      <p:boldItalic r:id="rId4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5" d="100"/>
          <a:sy n="55" d="100"/>
        </p:scale>
        <p:origin x="658" y="3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font" Target="fonts/font13.fntdata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42" Type="http://schemas.openxmlformats.org/officeDocument/2006/relationships/font" Target="fonts/font16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3.fntdata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font" Target="fonts/font14.fntdata"/><Relationship Id="rId45" Type="http://schemas.openxmlformats.org/officeDocument/2006/relationships/font" Target="fonts/font19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4" Type="http://schemas.openxmlformats.org/officeDocument/2006/relationships/font" Target="fonts/font1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3" Type="http://schemas.openxmlformats.org/officeDocument/2006/relationships/font" Target="fonts/font17.fntdata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font" Target="fonts/font12.fntdata"/><Relationship Id="rId46" Type="http://schemas.openxmlformats.org/officeDocument/2006/relationships/font" Target="fonts/font20.fntdata"/><Relationship Id="rId20" Type="http://schemas.openxmlformats.org/officeDocument/2006/relationships/slide" Target="slides/slide19.xml"/><Relationship Id="rId41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2857500" y="512763"/>
            <a:ext cx="3429000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0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8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9:notes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" name="Google Shape;251;p39:notes"/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" name="Google Shape;252;p39:notes"/>
          <p:cNvSpPr>
            <a:spLocks noGrp="1" noRot="1" noChangeAspect="1"/>
          </p:cNvSpPr>
          <p:nvPr>
            <p:ph type="sldImg" idx="3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3" name="Google Shape;253;p39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Nos permitiu, futuramente, criar os modelos conceitual e lógico do banco de dados, para chegar ao modelo FÍSICO</a:t>
            </a:r>
            <a:endParaRPr/>
          </a:p>
        </p:txBody>
      </p:sp>
      <p:sp>
        <p:nvSpPr>
          <p:cNvPr id="254" name="Google Shape;254;p39:notes"/>
          <p:cNvSpPr txBox="1">
            <a:spLocks noGrp="1"/>
          </p:cNvSpPr>
          <p:nvPr>
            <p:ph type="ftr" idx="11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" name="Google Shape;255;p39:notes"/>
          <p:cNvSpPr txBox="1">
            <a:spLocks noGrp="1"/>
          </p:cNvSpPr>
          <p:nvPr>
            <p:ph type="sldNum" idx="12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0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1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2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3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4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1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251370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55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4:notes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4:notes"/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4:notes"/>
          <p:cNvSpPr>
            <a:spLocks noGrp="1" noRot="1" noChangeAspect="1"/>
          </p:cNvSpPr>
          <p:nvPr>
            <p:ph type="sldImg" idx="3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p4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Mateus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“Importance of Cooking Skills for Balanced Food Choices”, de 2012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“Guia Alimentar Para a População Brasileira”, formulado pelo Ministério da Saúde em 2014</a:t>
            </a:r>
            <a:endParaRPr/>
          </a:p>
        </p:txBody>
      </p:sp>
      <p:sp>
        <p:nvSpPr>
          <p:cNvPr id="98" name="Google Shape;98;p4:notes"/>
          <p:cNvSpPr txBox="1">
            <a:spLocks noGrp="1"/>
          </p:cNvSpPr>
          <p:nvPr>
            <p:ph type="ftr" idx="11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4:notes"/>
          <p:cNvSpPr txBox="1">
            <a:spLocks noGrp="1"/>
          </p:cNvSpPr>
          <p:nvPr>
            <p:ph type="sldNum" idx="12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57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" name="Google Shape;479;p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57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" name="Google Shape;479;p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7164735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57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" name="Google Shape;479;p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5563203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56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" name="Google Shape;467;p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8:notes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8:notes"/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8:notes"/>
          <p:cNvSpPr>
            <a:spLocks noGrp="1" noRot="1" noChangeAspect="1"/>
          </p:cNvSpPr>
          <p:nvPr>
            <p:ph type="sldImg" idx="3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3" name="Google Shape;113;p8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Beatriz</a:t>
            </a:r>
            <a:endParaRPr/>
          </a:p>
        </p:txBody>
      </p:sp>
      <p:sp>
        <p:nvSpPr>
          <p:cNvPr id="114" name="Google Shape;114;p8:notes"/>
          <p:cNvSpPr txBox="1">
            <a:spLocks noGrp="1"/>
          </p:cNvSpPr>
          <p:nvPr>
            <p:ph type="ftr" idx="11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8:notes"/>
          <p:cNvSpPr txBox="1">
            <a:spLocks noGrp="1"/>
          </p:cNvSpPr>
          <p:nvPr>
            <p:ph type="sldNum" idx="12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3:notes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13:notes"/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13:notes"/>
          <p:cNvSpPr>
            <a:spLocks noGrp="1" noRot="1" noChangeAspect="1"/>
          </p:cNvSpPr>
          <p:nvPr>
            <p:ph type="sldImg" idx="3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2" name="Google Shape;132;p13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Mateus</a:t>
            </a:r>
            <a:endParaRPr/>
          </a:p>
        </p:txBody>
      </p:sp>
      <p:sp>
        <p:nvSpPr>
          <p:cNvPr id="133" name="Google Shape;133;p13:notes"/>
          <p:cNvSpPr txBox="1">
            <a:spLocks noGrp="1"/>
          </p:cNvSpPr>
          <p:nvPr>
            <p:ph type="ftr" idx="11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p13:notes"/>
          <p:cNvSpPr txBox="1">
            <a:spLocks noGrp="1"/>
          </p:cNvSpPr>
          <p:nvPr>
            <p:ph type="sldNum" idx="12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4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7:notes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27:notes"/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27:notes"/>
          <p:cNvSpPr>
            <a:spLocks noGrp="1" noRot="1" noChangeAspect="1"/>
          </p:cNvSpPr>
          <p:nvPr>
            <p:ph type="sldImg" idx="3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9" name="Google Shape;159;p27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Backlog de requisitos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Versão 1: Mateus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Versão 2: Beatriz</a:t>
            </a:r>
            <a:endParaRPr/>
          </a:p>
        </p:txBody>
      </p:sp>
      <p:sp>
        <p:nvSpPr>
          <p:cNvPr id="160" name="Google Shape;160;p27:notes"/>
          <p:cNvSpPr txBox="1">
            <a:spLocks noGrp="1"/>
          </p:cNvSpPr>
          <p:nvPr>
            <p:ph type="ftr" idx="11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27:notes"/>
          <p:cNvSpPr txBox="1">
            <a:spLocks noGrp="1"/>
          </p:cNvSpPr>
          <p:nvPr>
            <p:ph type="sldNum" idx="12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0f7af73f18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0f7af73f18_0_10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“Tudo isso foi descrito no nosso backlog de requisitos”</a:t>
            </a:r>
            <a:endParaRPr/>
          </a:p>
        </p:txBody>
      </p:sp>
      <p:sp>
        <p:nvSpPr>
          <p:cNvPr id="173" name="Google Shape;173;g10f7af73f18_0_10:notes"/>
          <p:cNvSpPr txBox="1">
            <a:spLocks noGrp="1"/>
          </p:cNvSpPr>
          <p:nvPr>
            <p:ph type="sldNum" idx="12"/>
          </p:nvPr>
        </p:nvSpPr>
        <p:spPr>
          <a:xfrm>
            <a:off x="5180013" y="6502400"/>
            <a:ext cx="3962400" cy="3414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8:notes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28:notes"/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p28:notes"/>
          <p:cNvSpPr>
            <a:spLocks noGrp="1" noRot="1" noChangeAspect="1"/>
          </p:cNvSpPr>
          <p:nvPr>
            <p:ph type="sldImg" idx="3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3" name="Google Shape;183;p28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Quadro do projeto que sintetiza toda a informação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PMC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 próximo passo foi construir o PMC, que divide em 13 quadros toda a documentação do projeto, de forma clara, simples e objetiva</a:t>
            </a:r>
            <a:endParaRPr/>
          </a:p>
        </p:txBody>
      </p:sp>
      <p:sp>
        <p:nvSpPr>
          <p:cNvPr id="184" name="Google Shape;184;p28:notes"/>
          <p:cNvSpPr txBox="1">
            <a:spLocks noGrp="1"/>
          </p:cNvSpPr>
          <p:nvPr>
            <p:ph type="ftr" idx="11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Google Shape;185;p28:notes"/>
          <p:cNvSpPr txBox="1">
            <a:spLocks noGrp="1"/>
          </p:cNvSpPr>
          <p:nvPr>
            <p:ph type="sldNum" idx="12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9:notes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" name="Google Shape;215;p29:notes"/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29:notes"/>
          <p:cNvSpPr>
            <a:spLocks noGrp="1" noRot="1" noChangeAspect="1"/>
          </p:cNvSpPr>
          <p:nvPr>
            <p:ph type="sldImg" idx="3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7" name="Google Shape;217;p29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Grupo de entregas do PMC + segmentação em etapas + divisão de tarefas em um determinado período de tempo</a:t>
            </a:r>
            <a:endParaRPr/>
          </a:p>
        </p:txBody>
      </p:sp>
      <p:sp>
        <p:nvSpPr>
          <p:cNvPr id="218" name="Google Shape;218;p29:notes"/>
          <p:cNvSpPr txBox="1">
            <a:spLocks noGrp="1"/>
          </p:cNvSpPr>
          <p:nvPr>
            <p:ph type="ftr" idx="11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Google Shape;219;p29:notes"/>
          <p:cNvSpPr txBox="1">
            <a:spLocks noGrp="1"/>
          </p:cNvSpPr>
          <p:nvPr>
            <p:ph type="sldNum" idx="12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>
            <a:spLocks noGrp="1"/>
          </p:cNvSpPr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0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body" idx="1"/>
          </p:nvPr>
        </p:nvSpPr>
        <p:spPr>
          <a:xfrm rot="5400000">
            <a:off x="2309018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5" r:id="rId7"/>
    <p:sldLayoutId id="2147483656" r:id="rId8"/>
    <p:sldLayoutId id="2147483657" r:id="rId9"/>
    <p:sldLayoutId id="2147483658" r:id="rId10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21.png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21.png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jpg"/><Relationship Id="rId5" Type="http://schemas.openxmlformats.org/officeDocument/2006/relationships/image" Target="../media/image33.jpg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3"/>
          <p:cNvSpPr/>
          <p:nvPr/>
        </p:nvSpPr>
        <p:spPr>
          <a:xfrm>
            <a:off x="12372589" y="-563322"/>
            <a:ext cx="5915411" cy="14745595"/>
          </a:xfrm>
          <a:prstGeom prst="rect">
            <a:avLst/>
          </a:prstGeom>
          <a:solidFill>
            <a:srgbClr val="FF80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9" name="Google Shape;89;p13"/>
          <p:cNvPicPr preferRelativeResize="0"/>
          <p:nvPr/>
        </p:nvPicPr>
        <p:blipFill rotWithShape="1">
          <a:blip r:embed="rId3">
            <a:alphaModFix/>
          </a:blip>
          <a:srcRect t="507" r="60528"/>
          <a:stretch/>
        </p:blipFill>
        <p:spPr>
          <a:xfrm>
            <a:off x="12372589" y="-617935"/>
            <a:ext cx="5871719" cy="14800208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3"/>
          <p:cNvPicPr preferRelativeResize="0"/>
          <p:nvPr/>
        </p:nvPicPr>
        <p:blipFill rotWithShape="1">
          <a:blip r:embed="rId4">
            <a:alphaModFix amt="85000"/>
          </a:blip>
          <a:srcRect/>
          <a:stretch/>
        </p:blipFill>
        <p:spPr>
          <a:xfrm>
            <a:off x="16432570" y="8706429"/>
            <a:ext cx="1811738" cy="1811738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3"/>
          <p:cNvSpPr txBox="1"/>
          <p:nvPr/>
        </p:nvSpPr>
        <p:spPr>
          <a:xfrm>
            <a:off x="1028700" y="3448502"/>
            <a:ext cx="10122006" cy="2670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925" b="0" i="0" u="none" strike="noStrike" cap="none">
                <a:solidFill>
                  <a:srgbClr val="FF804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Plater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99" b="0" i="0" u="none" strike="noStrike" cap="none">
                <a:solidFill>
                  <a:srgbClr val="40404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livro de receitas digital</a:t>
            </a:r>
            <a:endParaRPr/>
          </a:p>
        </p:txBody>
      </p:sp>
      <p:sp>
        <p:nvSpPr>
          <p:cNvPr id="92" name="Google Shape;92;p13"/>
          <p:cNvSpPr txBox="1"/>
          <p:nvPr/>
        </p:nvSpPr>
        <p:spPr>
          <a:xfrm>
            <a:off x="1028700" y="8677854"/>
            <a:ext cx="10778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40404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POR </a:t>
            </a:r>
            <a:r>
              <a:rPr lang="en-US" sz="2400" b="0" i="0" u="none" strike="noStrike" cap="none">
                <a:solidFill>
                  <a:srgbClr val="F87B45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BEATRIZ AUER MARIANO</a:t>
            </a:r>
            <a:r>
              <a:rPr lang="en-US" sz="2400" b="0" i="0" u="none" strike="noStrike" cap="none">
                <a:solidFill>
                  <a:srgbClr val="40404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E </a:t>
            </a:r>
            <a:r>
              <a:rPr lang="en-US" sz="2400" b="0" i="0" u="none" strike="noStrike" cap="none">
                <a:solidFill>
                  <a:srgbClr val="F87B45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MATEUS MAIOLI GIACOMIN</a:t>
            </a:r>
            <a:endParaRPr>
              <a:solidFill>
                <a:srgbClr val="F87B45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oogle Shape;227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2" name="Google Shape;232;p23"/>
          <p:cNvCxnSpPr/>
          <p:nvPr/>
        </p:nvCxnSpPr>
        <p:spPr>
          <a:xfrm>
            <a:off x="1137236" y="3264109"/>
            <a:ext cx="11681300" cy="0"/>
          </a:xfrm>
          <a:prstGeom prst="straightConnector1">
            <a:avLst/>
          </a:prstGeom>
          <a:noFill/>
          <a:ln w="9525" cap="rnd" cmpd="sng">
            <a:solidFill>
              <a:srgbClr val="000000">
                <a:alpha val="49803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33" name="Google Shape;233;p23"/>
          <p:cNvSpPr/>
          <p:nvPr/>
        </p:nvSpPr>
        <p:spPr>
          <a:xfrm>
            <a:off x="14161219" y="0"/>
            <a:ext cx="4126781" cy="10287000"/>
          </a:xfrm>
          <a:prstGeom prst="rect">
            <a:avLst/>
          </a:prstGeom>
          <a:solidFill>
            <a:srgbClr val="FF80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34" name="Google Shape;234;p23"/>
          <p:cNvPicPr preferRelativeResize="0"/>
          <p:nvPr/>
        </p:nvPicPr>
        <p:blipFill rotWithShape="1">
          <a:blip r:embed="rId3">
            <a:alphaModFix/>
          </a:blip>
          <a:srcRect t="507" r="60528"/>
          <a:stretch/>
        </p:blipFill>
        <p:spPr>
          <a:xfrm>
            <a:off x="14161219" y="-38100"/>
            <a:ext cx="4096300" cy="10325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723638" y="3369648"/>
            <a:ext cx="5533881" cy="6917352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23"/>
          <p:cNvSpPr txBox="1"/>
          <p:nvPr/>
        </p:nvSpPr>
        <p:spPr>
          <a:xfrm>
            <a:off x="1137236" y="1283314"/>
            <a:ext cx="11681300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 b="1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Tecnologias utilizadas</a:t>
            </a:r>
            <a:endParaRPr/>
          </a:p>
        </p:txBody>
      </p:sp>
      <p:grpSp>
        <p:nvGrpSpPr>
          <p:cNvPr id="237" name="Google Shape;237;p23"/>
          <p:cNvGrpSpPr/>
          <p:nvPr/>
        </p:nvGrpSpPr>
        <p:grpSpPr>
          <a:xfrm>
            <a:off x="1137236" y="4286250"/>
            <a:ext cx="4295960" cy="1556803"/>
            <a:chOff x="0" y="0"/>
            <a:chExt cx="5727947" cy="2075737"/>
          </a:xfrm>
        </p:grpSpPr>
        <p:sp>
          <p:nvSpPr>
            <p:cNvPr id="238" name="Google Shape;238;p23"/>
            <p:cNvSpPr txBox="1"/>
            <p:nvPr/>
          </p:nvSpPr>
          <p:spPr>
            <a:xfrm>
              <a:off x="0" y="0"/>
              <a:ext cx="5727947" cy="7110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500" b="1" i="0" u="none" strike="noStrike" cap="none">
                  <a:solidFill>
                    <a:srgbClr val="FF8040"/>
                  </a:solidFill>
                  <a:latin typeface="Poppins"/>
                  <a:ea typeface="Poppins"/>
                  <a:cs typeface="Poppins"/>
                  <a:sym typeface="Poppins"/>
                </a:rPr>
                <a:t>Cliente web</a:t>
              </a:r>
              <a:endParaRPr/>
            </a:p>
          </p:txBody>
        </p:sp>
        <p:sp>
          <p:nvSpPr>
            <p:cNvPr id="239" name="Google Shape;239;p23"/>
            <p:cNvSpPr txBox="1"/>
            <p:nvPr/>
          </p:nvSpPr>
          <p:spPr>
            <a:xfrm>
              <a:off x="0" y="988723"/>
              <a:ext cx="5727947" cy="10870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0" i="0" u="none" strike="noStrike" cap="none">
                  <a:solidFill>
                    <a:srgbClr val="000000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Não haverá sistema web para usuários</a:t>
              </a:r>
              <a:endParaRPr/>
            </a:p>
          </p:txBody>
        </p:sp>
      </p:grpSp>
      <p:grpSp>
        <p:nvGrpSpPr>
          <p:cNvPr id="240" name="Google Shape;240;p23"/>
          <p:cNvGrpSpPr/>
          <p:nvPr/>
        </p:nvGrpSpPr>
        <p:grpSpPr>
          <a:xfrm>
            <a:off x="1137236" y="6208508"/>
            <a:ext cx="4295960" cy="1917159"/>
            <a:chOff x="1137236" y="6208508"/>
            <a:chExt cx="4295960" cy="1917159"/>
          </a:xfrm>
        </p:grpSpPr>
        <p:cxnSp>
          <p:nvCxnSpPr>
            <p:cNvPr id="241" name="Google Shape;241;p23"/>
            <p:cNvCxnSpPr/>
            <p:nvPr/>
          </p:nvCxnSpPr>
          <p:spPr>
            <a:xfrm rot="10800000">
              <a:off x="1137236" y="6208508"/>
              <a:ext cx="4295960" cy="0"/>
            </a:xfrm>
            <a:prstGeom prst="straightConnector1">
              <a:avLst/>
            </a:prstGeom>
            <a:noFill/>
            <a:ln w="9525" cap="rnd" cmpd="sng">
              <a:solidFill>
                <a:srgbClr val="000000">
                  <a:alpha val="49803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242" name="Google Shape;242;p23"/>
            <p:cNvGrpSpPr/>
            <p:nvPr/>
          </p:nvGrpSpPr>
          <p:grpSpPr>
            <a:xfrm>
              <a:off x="1137236" y="6999374"/>
              <a:ext cx="4295925" cy="1126293"/>
              <a:chOff x="0" y="0"/>
              <a:chExt cx="5727900" cy="1501723"/>
            </a:xfrm>
          </p:grpSpPr>
          <p:sp>
            <p:nvSpPr>
              <p:cNvPr id="243" name="Google Shape;243;p23"/>
              <p:cNvSpPr txBox="1"/>
              <p:nvPr/>
            </p:nvSpPr>
            <p:spPr>
              <a:xfrm>
                <a:off x="0" y="0"/>
                <a:ext cx="5727900" cy="718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0" marR="0" lvl="0" indent="0" algn="l" rtl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500" b="1" i="0" u="none" strike="noStrike" cap="none">
                    <a:solidFill>
                      <a:srgbClr val="FF8040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Cliente mobile</a:t>
                </a:r>
                <a:endParaRPr/>
              </a:p>
            </p:txBody>
          </p:sp>
          <p:sp>
            <p:nvSpPr>
              <p:cNvPr id="244" name="Google Shape;244;p23"/>
              <p:cNvSpPr txBox="1"/>
              <p:nvPr/>
            </p:nvSpPr>
            <p:spPr>
              <a:xfrm>
                <a:off x="0" y="988723"/>
                <a:ext cx="5727900" cy="513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0" marR="0" lvl="0" indent="0" algn="l" rtl="0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500" b="0" i="0" u="none" strike="noStrike" cap="none">
                    <a:solidFill>
                      <a:srgbClr val="000000"/>
                    </a:solidFill>
                    <a:latin typeface="Poppins Medium"/>
                    <a:ea typeface="Poppins Medium"/>
                    <a:cs typeface="Poppins Medium"/>
                    <a:sym typeface="Poppins Medium"/>
                  </a:rPr>
                  <a:t>Java</a:t>
                </a:r>
                <a:endParaRPr/>
              </a:p>
            </p:txBody>
          </p:sp>
        </p:grpSp>
      </p:grpSp>
      <p:grpSp>
        <p:nvGrpSpPr>
          <p:cNvPr id="245" name="Google Shape;245;p23"/>
          <p:cNvGrpSpPr/>
          <p:nvPr/>
        </p:nvGrpSpPr>
        <p:grpSpPr>
          <a:xfrm>
            <a:off x="6581333" y="4281488"/>
            <a:ext cx="5444136" cy="3854041"/>
            <a:chOff x="6581333" y="4281488"/>
            <a:chExt cx="5444136" cy="3854041"/>
          </a:xfrm>
        </p:grpSpPr>
        <p:cxnSp>
          <p:nvCxnSpPr>
            <p:cNvPr id="246" name="Google Shape;246;p23"/>
            <p:cNvCxnSpPr/>
            <p:nvPr/>
          </p:nvCxnSpPr>
          <p:spPr>
            <a:xfrm rot="5400000">
              <a:off x="4654312" y="6208508"/>
              <a:ext cx="3854041" cy="0"/>
            </a:xfrm>
            <a:prstGeom prst="straightConnector1">
              <a:avLst/>
            </a:prstGeom>
            <a:noFill/>
            <a:ln w="9525" cap="rnd" cmpd="sng">
              <a:solidFill>
                <a:srgbClr val="000000">
                  <a:alpha val="49803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47" name="Google Shape;247;p23"/>
            <p:cNvSpPr txBox="1"/>
            <p:nvPr/>
          </p:nvSpPr>
          <p:spPr>
            <a:xfrm>
              <a:off x="7729469" y="4286250"/>
              <a:ext cx="4296000" cy="53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500" b="1" i="0" u="none" strike="noStrike" cap="none">
                  <a:solidFill>
                    <a:srgbClr val="FF8040"/>
                  </a:solidFill>
                  <a:latin typeface="Poppins"/>
                  <a:ea typeface="Poppins"/>
                  <a:cs typeface="Poppins"/>
                  <a:sym typeface="Poppins"/>
                </a:rPr>
                <a:t>Backend</a:t>
              </a:r>
              <a:endParaRPr/>
            </a:p>
          </p:txBody>
        </p:sp>
      </p:grpSp>
      <p:sp>
        <p:nvSpPr>
          <p:cNvPr id="248" name="Google Shape;248;p23"/>
          <p:cNvSpPr txBox="1"/>
          <p:nvPr/>
        </p:nvSpPr>
        <p:spPr>
          <a:xfrm>
            <a:off x="7729469" y="5034936"/>
            <a:ext cx="4296000" cy="28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99" i="0" u="none" strike="noStrike" cap="none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PHP</a:t>
            </a:r>
            <a:endParaRPr dirty="0"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3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99" b="0" i="0" u="none" strike="noStrike" cap="none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Postgres </a:t>
            </a:r>
            <a:r>
              <a:rPr lang="en-US" sz="2499" b="0" i="0" u="none" strike="noStrike" cap="none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sql</a:t>
            </a:r>
            <a:endParaRPr dirty="0"/>
          </a:p>
          <a:p>
            <a:pPr marL="0" marR="0" lvl="0" indent="0" algn="l" rtl="0">
              <a:lnSpc>
                <a:spcPct val="13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99" b="0" i="0" u="none" strike="noStrike" cap="none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Heroku</a:t>
            </a:r>
            <a:endParaRPr dirty="0"/>
          </a:p>
          <a:p>
            <a:pPr marL="0" marR="0" lvl="0" indent="0" algn="l" rtl="0">
              <a:lnSpc>
                <a:spcPct val="13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99" b="0" i="0" u="none" strike="noStrike" cap="none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Twilio </a:t>
            </a:r>
            <a:r>
              <a:rPr lang="en-US" sz="2499" b="0" i="0" u="none" strike="noStrike" cap="none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Sendgrid</a:t>
            </a:r>
            <a:endParaRPr dirty="0"/>
          </a:p>
          <a:p>
            <a:pPr marL="0" marR="0" lvl="0" indent="0" algn="l" rtl="0">
              <a:lnSpc>
                <a:spcPct val="13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99" b="0" i="0" u="none" strike="noStrike" cap="none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Cloudinary</a:t>
            </a:r>
            <a:endParaRPr dirty="0"/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0" i="0" u="none" strike="noStrike" cap="none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Cloudflare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2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2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2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"/>
                                        <p:tgtEl>
                                          <p:spTgt spid="2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"/>
                                        <p:tgtEl>
                                          <p:spTgt spid="2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"/>
                                        <p:tgtEl>
                                          <p:spTgt spid="24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Google Shape;257;p24"/>
          <p:cNvPicPr preferRelativeResize="0"/>
          <p:nvPr/>
        </p:nvPicPr>
        <p:blipFill>
          <a:blip r:embed="rId3"/>
          <a:srcRect t="6160" b="6160"/>
          <a:stretch/>
        </p:blipFill>
        <p:spPr>
          <a:xfrm>
            <a:off x="2374076" y="1215736"/>
            <a:ext cx="14076712" cy="8427505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24"/>
          <p:cNvSpPr txBox="1"/>
          <p:nvPr/>
        </p:nvSpPr>
        <p:spPr>
          <a:xfrm>
            <a:off x="512313" y="495300"/>
            <a:ext cx="11681300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 b="1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Diagrama de classes</a:t>
            </a:r>
            <a:endParaRPr/>
          </a:p>
        </p:txBody>
      </p:sp>
      <p:sp>
        <p:nvSpPr>
          <p:cNvPr id="259" name="Google Shape;259;p24"/>
          <p:cNvSpPr/>
          <p:nvPr/>
        </p:nvSpPr>
        <p:spPr>
          <a:xfrm>
            <a:off x="-15039" y="-18329"/>
            <a:ext cx="18303039" cy="10329346"/>
          </a:xfrm>
          <a:custGeom>
            <a:avLst/>
            <a:gdLst/>
            <a:ahLst/>
            <a:cxnLst/>
            <a:rect l="l" t="t" r="r" b="b"/>
            <a:pathLst>
              <a:path w="3399212" h="1918350" extrusionOk="0">
                <a:moveTo>
                  <a:pt x="0" y="0"/>
                </a:moveTo>
                <a:lnTo>
                  <a:pt x="0" y="1918350"/>
                </a:lnTo>
                <a:lnTo>
                  <a:pt x="3399212" y="1918350"/>
                </a:lnTo>
                <a:lnTo>
                  <a:pt x="3399212" y="0"/>
                </a:lnTo>
                <a:lnTo>
                  <a:pt x="0" y="0"/>
                </a:lnTo>
                <a:close/>
                <a:moveTo>
                  <a:pt x="3338252" y="1857390"/>
                </a:moveTo>
                <a:lnTo>
                  <a:pt x="59690" y="1857390"/>
                </a:lnTo>
                <a:lnTo>
                  <a:pt x="59690" y="59690"/>
                </a:lnTo>
                <a:lnTo>
                  <a:pt x="3338252" y="59690"/>
                </a:lnTo>
                <a:lnTo>
                  <a:pt x="3338252" y="1857390"/>
                </a:lnTo>
                <a:close/>
              </a:path>
            </a:pathLst>
          </a:custGeom>
          <a:solidFill>
            <a:srgbClr val="FF8040"/>
          </a:solidFill>
          <a:ln>
            <a:noFill/>
          </a:ln>
        </p:spPr>
      </p:sp>
      <p:pic>
        <p:nvPicPr>
          <p:cNvPr id="5" name="Google Shape;292;p27">
            <a:extLst>
              <a:ext uri="{FF2B5EF4-FFF2-40B4-BE49-F238E27FC236}">
                <a16:creationId xmlns:a16="http://schemas.microsoft.com/office/drawing/2014/main" id="{16065631-F10B-4F74-9BD7-F1C57A2CB08B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70577" y="1363371"/>
            <a:ext cx="3241855" cy="2512438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292;p27">
            <a:extLst>
              <a:ext uri="{FF2B5EF4-FFF2-40B4-BE49-F238E27FC236}">
                <a16:creationId xmlns:a16="http://schemas.microsoft.com/office/drawing/2014/main" id="{8E78C9AC-7BDD-4A8B-A504-A8509FA03EDF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902145" y="5109874"/>
            <a:ext cx="3241855" cy="2512438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292;p27">
            <a:extLst>
              <a:ext uri="{FF2B5EF4-FFF2-40B4-BE49-F238E27FC236}">
                <a16:creationId xmlns:a16="http://schemas.microsoft.com/office/drawing/2014/main" id="{6EBDAD4A-E622-4A8B-8772-AC10118DAF43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70576" y="7851239"/>
            <a:ext cx="3241855" cy="2512438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292;p27">
            <a:extLst>
              <a:ext uri="{FF2B5EF4-FFF2-40B4-BE49-F238E27FC236}">
                <a16:creationId xmlns:a16="http://schemas.microsoft.com/office/drawing/2014/main" id="{F74AB614-D0D4-4076-BF4F-A1AEE8FB3F6D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539058" y="2510020"/>
            <a:ext cx="3241855" cy="2512438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292;p27">
            <a:extLst>
              <a:ext uri="{FF2B5EF4-FFF2-40B4-BE49-F238E27FC236}">
                <a16:creationId xmlns:a16="http://schemas.microsoft.com/office/drawing/2014/main" id="{420AE365-397C-458E-8D1B-D7129DCDD6B3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450982" y="4486675"/>
            <a:ext cx="3241855" cy="25124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5"/>
          <p:cNvSpPr/>
          <p:nvPr/>
        </p:nvSpPr>
        <p:spPr>
          <a:xfrm>
            <a:off x="-762000" y="-650818"/>
            <a:ext cx="5963279" cy="14864918"/>
          </a:xfrm>
          <a:prstGeom prst="rect">
            <a:avLst/>
          </a:prstGeom>
          <a:solidFill>
            <a:srgbClr val="FF80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66" name="Google Shape;266;p25"/>
          <p:cNvPicPr preferRelativeResize="0"/>
          <p:nvPr/>
        </p:nvPicPr>
        <p:blipFill rotWithShape="1">
          <a:blip r:embed="rId3">
            <a:alphaModFix/>
          </a:blip>
          <a:srcRect t="507" r="60528"/>
          <a:stretch/>
        </p:blipFill>
        <p:spPr>
          <a:xfrm>
            <a:off x="-762000" y="-705873"/>
            <a:ext cx="5919234" cy="1491997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7" name="Google Shape;267;p25"/>
          <p:cNvGrpSpPr/>
          <p:nvPr/>
        </p:nvGrpSpPr>
        <p:grpSpPr>
          <a:xfrm>
            <a:off x="609600" y="5562419"/>
            <a:ext cx="5173899" cy="4759987"/>
            <a:chOff x="0" y="0"/>
            <a:chExt cx="6898532" cy="6346649"/>
          </a:xfrm>
        </p:grpSpPr>
        <p:pic>
          <p:nvPicPr>
            <p:cNvPr id="268" name="Google Shape;268;p25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0" y="0"/>
              <a:ext cx="6898532" cy="63466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9" name="Google Shape;269;p25"/>
            <p:cNvPicPr preferRelativeResize="0"/>
            <p:nvPr/>
          </p:nvPicPr>
          <p:blipFill rotWithShape="1">
            <a:blip r:embed="rId5">
              <a:alphaModFix/>
            </a:blip>
            <a:srcRect l="1786" r="1786"/>
            <a:stretch/>
          </p:blipFill>
          <p:spPr>
            <a:xfrm>
              <a:off x="334505" y="307046"/>
              <a:ext cx="6280461" cy="370159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70" name="Google Shape;270;p2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373020" y="4529015"/>
            <a:ext cx="1568428" cy="16815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1" name="Google Shape;271;p25"/>
          <p:cNvGrpSpPr/>
          <p:nvPr/>
        </p:nvGrpSpPr>
        <p:grpSpPr>
          <a:xfrm>
            <a:off x="7646202" y="3480636"/>
            <a:ext cx="8115300" cy="2719899"/>
            <a:chOff x="0" y="0"/>
            <a:chExt cx="10820400" cy="3626532"/>
          </a:xfrm>
        </p:grpSpPr>
        <p:sp>
          <p:nvSpPr>
            <p:cNvPr id="272" name="Google Shape;272;p25"/>
            <p:cNvSpPr txBox="1"/>
            <p:nvPr/>
          </p:nvSpPr>
          <p:spPr>
            <a:xfrm>
              <a:off x="0" y="963433"/>
              <a:ext cx="10820400" cy="26630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30009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39" b="0" i="0" u="none" strike="noStrike" cap="none">
                  <a:solidFill>
                    <a:srgbClr val="000000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Modelo físico gerado pelo programa BR Modelo e adaptado para linguagem PostgresSQL para ser compatível com o Add-On gratuito do Jeroku</a:t>
              </a:r>
              <a:endParaRPr/>
            </a:p>
          </p:txBody>
        </p:sp>
        <p:sp>
          <p:nvSpPr>
            <p:cNvPr id="273" name="Google Shape;273;p25"/>
            <p:cNvSpPr txBox="1"/>
            <p:nvPr/>
          </p:nvSpPr>
          <p:spPr>
            <a:xfrm>
              <a:off x="0" y="0"/>
              <a:ext cx="10820400" cy="74110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19989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47" b="1" i="0" u="none" strike="noStrike" cap="none">
                  <a:solidFill>
                    <a:srgbClr val="FF8040"/>
                  </a:solidFill>
                  <a:latin typeface="Poppins"/>
                  <a:ea typeface="Poppins"/>
                  <a:cs typeface="Poppins"/>
                  <a:sym typeface="Poppins"/>
                </a:rPr>
                <a:t>Postgres SQL</a:t>
              </a:r>
              <a:endParaRPr/>
            </a:p>
          </p:txBody>
        </p:sp>
      </p:grpSp>
      <p:sp>
        <p:nvSpPr>
          <p:cNvPr id="274" name="Google Shape;274;p25"/>
          <p:cNvSpPr txBox="1"/>
          <p:nvPr/>
        </p:nvSpPr>
        <p:spPr>
          <a:xfrm>
            <a:off x="7646202" y="1214237"/>
            <a:ext cx="8833644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 b="1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Script BD</a:t>
            </a:r>
            <a:endParaRPr/>
          </a:p>
        </p:txBody>
      </p:sp>
      <p:grpSp>
        <p:nvGrpSpPr>
          <p:cNvPr id="275" name="Google Shape;275;p25"/>
          <p:cNvGrpSpPr/>
          <p:nvPr/>
        </p:nvGrpSpPr>
        <p:grpSpPr>
          <a:xfrm>
            <a:off x="7646202" y="7170844"/>
            <a:ext cx="8115300" cy="2218063"/>
            <a:chOff x="0" y="0"/>
            <a:chExt cx="10820400" cy="2957416"/>
          </a:xfrm>
        </p:grpSpPr>
        <p:sp>
          <p:nvSpPr>
            <p:cNvPr id="276" name="Google Shape;276;p25"/>
            <p:cNvSpPr txBox="1"/>
            <p:nvPr/>
          </p:nvSpPr>
          <p:spPr>
            <a:xfrm>
              <a:off x="0" y="963433"/>
              <a:ext cx="10820400" cy="199398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30009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39" b="0" i="0" u="none" strike="noStrike" cap="none">
                  <a:solidFill>
                    <a:srgbClr val="000000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Todos os dados de tabelas, como as receitas permanentes da versão 1, estão nesse script</a:t>
              </a:r>
              <a:endParaRPr/>
            </a:p>
          </p:txBody>
        </p:sp>
        <p:sp>
          <p:nvSpPr>
            <p:cNvPr id="277" name="Google Shape;277;p25"/>
            <p:cNvSpPr txBox="1"/>
            <p:nvPr/>
          </p:nvSpPr>
          <p:spPr>
            <a:xfrm>
              <a:off x="0" y="0"/>
              <a:ext cx="10820400" cy="8980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19989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47" b="1" dirty="0">
                  <a:solidFill>
                    <a:srgbClr val="FF8040"/>
                  </a:solidFill>
                  <a:latin typeface="Poppins"/>
                  <a:ea typeface="Poppins"/>
                  <a:cs typeface="Poppins"/>
                  <a:sym typeface="Poppins"/>
                </a:rPr>
                <a:t>C</a:t>
              </a:r>
              <a:r>
                <a:rPr lang="en-US" sz="3647" b="1" i="0" u="none" strike="noStrike" cap="none" dirty="0">
                  <a:solidFill>
                    <a:srgbClr val="FF8040"/>
                  </a:solidFill>
                  <a:latin typeface="Poppins"/>
                  <a:ea typeface="Poppins"/>
                  <a:cs typeface="Poppins"/>
                  <a:sym typeface="Poppins"/>
                </a:rPr>
                <a:t>reates e Inserts</a:t>
              </a:r>
              <a:endParaRPr dirty="0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Google Shape;282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886527"/>
            <a:ext cx="18288000" cy="9746460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26"/>
          <p:cNvSpPr txBox="1"/>
          <p:nvPr/>
        </p:nvSpPr>
        <p:spPr>
          <a:xfrm>
            <a:off x="310356" y="342900"/>
            <a:ext cx="13881095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 b="1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Conexão com o banco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" name="Google Shape;288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81299" y="0"/>
            <a:ext cx="16506701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27"/>
          <p:cNvSpPr/>
          <p:nvPr/>
        </p:nvSpPr>
        <p:spPr>
          <a:xfrm>
            <a:off x="-2345482" y="0"/>
            <a:ext cx="4126781" cy="10287000"/>
          </a:xfrm>
          <a:prstGeom prst="rect">
            <a:avLst/>
          </a:prstGeom>
          <a:solidFill>
            <a:srgbClr val="FF80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90" name="Google Shape;290;p27"/>
          <p:cNvPicPr preferRelativeResize="0"/>
          <p:nvPr/>
        </p:nvPicPr>
        <p:blipFill rotWithShape="1">
          <a:blip r:embed="rId4">
            <a:alphaModFix/>
          </a:blip>
          <a:srcRect t="507" r="60528"/>
          <a:stretch/>
        </p:blipFill>
        <p:spPr>
          <a:xfrm>
            <a:off x="-2345482" y="-38100"/>
            <a:ext cx="4096300" cy="10325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27"/>
          <p:cNvPicPr preferRelativeResize="0"/>
          <p:nvPr/>
        </p:nvPicPr>
        <p:blipFill rotWithShape="1">
          <a:blip r:embed="rId5">
            <a:alphaModFix amt="30000"/>
          </a:blip>
          <a:srcRect/>
          <a:stretch/>
        </p:blipFill>
        <p:spPr>
          <a:xfrm>
            <a:off x="1827988" y="45555"/>
            <a:ext cx="3938833" cy="354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2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3843858" y="7431662"/>
            <a:ext cx="3241855" cy="2512438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27"/>
          <p:cNvSpPr txBox="1"/>
          <p:nvPr/>
        </p:nvSpPr>
        <p:spPr>
          <a:xfrm>
            <a:off x="-618031" y="189600"/>
            <a:ext cx="641400" cy="1009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Backend</a:t>
            </a:r>
            <a:endParaRPr sz="80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28"/>
          <p:cNvSpPr/>
          <p:nvPr/>
        </p:nvSpPr>
        <p:spPr>
          <a:xfrm>
            <a:off x="0" y="0"/>
            <a:ext cx="18288001" cy="10287000"/>
          </a:xfrm>
          <a:prstGeom prst="rect">
            <a:avLst/>
          </a:prstGeom>
          <a:solidFill>
            <a:srgbClr val="F87B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99" name="Google Shape;299;p28"/>
          <p:cNvPicPr preferRelativeResize="0"/>
          <p:nvPr/>
        </p:nvPicPr>
        <p:blipFill rotWithShape="1">
          <a:blip r:embed="rId3">
            <a:alphaModFix/>
          </a:blip>
          <a:srcRect t="507" r="60528"/>
          <a:stretch/>
        </p:blipFill>
        <p:spPr>
          <a:xfrm>
            <a:off x="0" y="-38100"/>
            <a:ext cx="4096300" cy="10325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28"/>
          <p:cNvPicPr preferRelativeResize="0"/>
          <p:nvPr/>
        </p:nvPicPr>
        <p:blipFill rotWithShape="1">
          <a:blip r:embed="rId3">
            <a:alphaModFix/>
          </a:blip>
          <a:srcRect t="507" r="60528"/>
          <a:stretch/>
        </p:blipFill>
        <p:spPr>
          <a:xfrm>
            <a:off x="4096300" y="0"/>
            <a:ext cx="4096300" cy="10325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28"/>
          <p:cNvPicPr preferRelativeResize="0"/>
          <p:nvPr/>
        </p:nvPicPr>
        <p:blipFill rotWithShape="1">
          <a:blip r:embed="rId3">
            <a:alphaModFix/>
          </a:blip>
          <a:srcRect t="507" r="60528"/>
          <a:stretch/>
        </p:blipFill>
        <p:spPr>
          <a:xfrm>
            <a:off x="8199502" y="-38100"/>
            <a:ext cx="4096300" cy="10325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28"/>
          <p:cNvPicPr preferRelativeResize="0"/>
          <p:nvPr/>
        </p:nvPicPr>
        <p:blipFill rotWithShape="1">
          <a:blip r:embed="rId3">
            <a:alphaModFix/>
          </a:blip>
          <a:srcRect t="507" r="60528"/>
          <a:stretch/>
        </p:blipFill>
        <p:spPr>
          <a:xfrm>
            <a:off x="12295802" y="-38100"/>
            <a:ext cx="4096300" cy="10325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28"/>
          <p:cNvPicPr preferRelativeResize="0"/>
          <p:nvPr/>
        </p:nvPicPr>
        <p:blipFill rotWithShape="1">
          <a:blip r:embed="rId3">
            <a:alphaModFix/>
          </a:blip>
          <a:srcRect t="507" r="60528"/>
          <a:stretch/>
        </p:blipFill>
        <p:spPr>
          <a:xfrm>
            <a:off x="16392102" y="0"/>
            <a:ext cx="4096300" cy="10325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2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926109" y="1408482"/>
            <a:ext cx="10333191" cy="747003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28"/>
          <p:cNvPicPr preferRelativeResize="0"/>
          <p:nvPr/>
        </p:nvPicPr>
        <p:blipFill rotWithShape="1">
          <a:blip r:embed="rId5">
            <a:alphaModFix/>
          </a:blip>
          <a:srcRect l="563" r="553"/>
          <a:stretch/>
        </p:blipFill>
        <p:spPr>
          <a:xfrm>
            <a:off x="7224575" y="1691110"/>
            <a:ext cx="9758117" cy="5289083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28"/>
          <p:cNvSpPr txBox="1"/>
          <p:nvPr/>
        </p:nvSpPr>
        <p:spPr>
          <a:xfrm>
            <a:off x="1028700" y="2095976"/>
            <a:ext cx="5534160" cy="6095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4040"/>
                </a:solidFill>
                <a:latin typeface="Poppins"/>
                <a:ea typeface="Poppins"/>
                <a:cs typeface="Poppins"/>
                <a:sym typeface="Poppins"/>
              </a:rPr>
              <a:t>Com a hospedagem no Heroku e o serviço de DNS, o backend pode ser acessado de qualquer lugar do mundo!</a:t>
            </a:r>
            <a:endParaRPr/>
          </a:p>
        </p:txBody>
      </p:sp>
      <p:pic>
        <p:nvPicPr>
          <p:cNvPr id="307" name="Google Shape;307;p28"/>
          <p:cNvPicPr preferRelativeResize="0"/>
          <p:nvPr/>
        </p:nvPicPr>
        <p:blipFill rotWithShape="1">
          <a:blip r:embed="rId6">
            <a:alphaModFix amt="30000"/>
          </a:blip>
          <a:srcRect/>
          <a:stretch/>
        </p:blipFill>
        <p:spPr>
          <a:xfrm>
            <a:off x="8428233" y="1950947"/>
            <a:ext cx="1611377" cy="145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317;p29">
            <a:extLst>
              <a:ext uri="{FF2B5EF4-FFF2-40B4-BE49-F238E27FC236}">
                <a16:creationId xmlns:a16="http://schemas.microsoft.com/office/drawing/2014/main" id="{3A66D576-CF13-42D8-B034-B5D927A2A5BB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555848" y="5384799"/>
            <a:ext cx="1154945" cy="13062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Google Shape;312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76334" y="45555"/>
            <a:ext cx="16911666" cy="10241445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29"/>
          <p:cNvSpPr/>
          <p:nvPr/>
        </p:nvSpPr>
        <p:spPr>
          <a:xfrm>
            <a:off x="-2345482" y="0"/>
            <a:ext cx="4126781" cy="10287000"/>
          </a:xfrm>
          <a:prstGeom prst="rect">
            <a:avLst/>
          </a:prstGeom>
          <a:solidFill>
            <a:srgbClr val="FF80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14" name="Google Shape;314;p29"/>
          <p:cNvPicPr preferRelativeResize="0"/>
          <p:nvPr/>
        </p:nvPicPr>
        <p:blipFill rotWithShape="1">
          <a:blip r:embed="rId4">
            <a:alphaModFix/>
          </a:blip>
          <a:srcRect t="507" r="60528"/>
          <a:stretch/>
        </p:blipFill>
        <p:spPr>
          <a:xfrm>
            <a:off x="-2345482" y="-38100"/>
            <a:ext cx="4096300" cy="10325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29"/>
          <p:cNvPicPr preferRelativeResize="0"/>
          <p:nvPr/>
        </p:nvPicPr>
        <p:blipFill rotWithShape="1">
          <a:blip r:embed="rId5">
            <a:alphaModFix amt="30000"/>
          </a:blip>
          <a:srcRect/>
          <a:stretch/>
        </p:blipFill>
        <p:spPr>
          <a:xfrm>
            <a:off x="1769087" y="131036"/>
            <a:ext cx="3428979" cy="308608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29"/>
          <p:cNvSpPr txBox="1"/>
          <p:nvPr/>
        </p:nvSpPr>
        <p:spPr>
          <a:xfrm>
            <a:off x="424438" y="342900"/>
            <a:ext cx="604200" cy="97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Front</a:t>
            </a:r>
            <a:endParaRPr sz="6000"/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End</a:t>
            </a:r>
            <a:endParaRPr sz="6000"/>
          </a:p>
        </p:txBody>
      </p:sp>
      <p:pic>
        <p:nvPicPr>
          <p:cNvPr id="317" name="Google Shape;317;p2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3170866" y="8721628"/>
            <a:ext cx="1773260" cy="1374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D70D3E03-B8D2-4AE9-9A5C-2E7145C62B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897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76;p19">
            <a:extLst>
              <a:ext uri="{FF2B5EF4-FFF2-40B4-BE49-F238E27FC236}">
                <a16:creationId xmlns:a16="http://schemas.microsoft.com/office/drawing/2014/main" id="{DFF91CB4-D37D-4C7F-8D6E-52AA00485593}"/>
              </a:ext>
            </a:extLst>
          </p:cNvPr>
          <p:cNvSpPr/>
          <p:nvPr/>
        </p:nvSpPr>
        <p:spPr>
          <a:xfrm>
            <a:off x="0" y="0"/>
            <a:ext cx="18288000" cy="2733300"/>
          </a:xfrm>
          <a:prstGeom prst="rect">
            <a:avLst/>
          </a:prstGeom>
          <a:solidFill>
            <a:srgbClr val="F87B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26"/>
          <p:cNvSpPr txBox="1"/>
          <p:nvPr/>
        </p:nvSpPr>
        <p:spPr>
          <a:xfrm>
            <a:off x="310356" y="342900"/>
            <a:ext cx="13881095" cy="1661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 b="1" dirty="0">
                <a:latin typeface="Poppins"/>
                <a:cs typeface="Poppins"/>
                <a:sym typeface="Poppins"/>
              </a:rPr>
              <a:t>Sistema de cache</a:t>
            </a:r>
            <a:endParaRPr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5425493-5F3D-4227-B73B-124FE9834C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346" y="2181225"/>
            <a:ext cx="6867525" cy="7762875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CCB3E9F3-5637-422A-B7E4-1A284FEFC6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7643" y="2181225"/>
            <a:ext cx="11029950" cy="42767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2A92F5BD-05BC-495F-8133-CFF01072664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0869"/>
          <a:stretch/>
        </p:blipFill>
        <p:spPr>
          <a:xfrm>
            <a:off x="7079673" y="4778525"/>
            <a:ext cx="10377920" cy="51655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93396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4"/>
          <p:cNvSpPr/>
          <p:nvPr/>
        </p:nvSpPr>
        <p:spPr>
          <a:xfrm>
            <a:off x="0" y="0"/>
            <a:ext cx="7667949" cy="10287000"/>
          </a:xfrm>
          <a:prstGeom prst="rect">
            <a:avLst/>
          </a:prstGeom>
          <a:solidFill>
            <a:srgbClr val="F6E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2" name="Google Shape;102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-180975" y="2923679"/>
            <a:ext cx="6014565" cy="6642591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4"/>
          <p:cNvSpPr txBox="1"/>
          <p:nvPr/>
        </p:nvSpPr>
        <p:spPr>
          <a:xfrm>
            <a:off x="1149773" y="1311775"/>
            <a:ext cx="5353299" cy="1234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100" b="1" i="0" u="none" strike="noStrike" cap="none">
                <a:solidFill>
                  <a:srgbClr val="100F0D"/>
                </a:solidFill>
                <a:latin typeface="Poppins"/>
                <a:ea typeface="Poppins"/>
                <a:cs typeface="Poppins"/>
                <a:sym typeface="Poppins"/>
              </a:rPr>
              <a:t>Problema</a:t>
            </a:r>
            <a:endParaRPr/>
          </a:p>
        </p:txBody>
      </p:sp>
      <p:sp>
        <p:nvSpPr>
          <p:cNvPr id="104" name="Google Shape;104;p14"/>
          <p:cNvSpPr txBox="1"/>
          <p:nvPr/>
        </p:nvSpPr>
        <p:spPr>
          <a:xfrm>
            <a:off x="9144000" y="1692775"/>
            <a:ext cx="6297600" cy="10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 i="0" u="none" strike="noStrike" cap="none">
                <a:solidFill>
                  <a:srgbClr val="100F0D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Falta de tempo e de habilidades culinárias</a:t>
            </a:r>
            <a:endParaRPr/>
          </a:p>
        </p:txBody>
      </p:sp>
      <p:sp>
        <p:nvSpPr>
          <p:cNvPr id="105" name="Google Shape;105;p14"/>
          <p:cNvSpPr txBox="1"/>
          <p:nvPr/>
        </p:nvSpPr>
        <p:spPr>
          <a:xfrm>
            <a:off x="9144000" y="4381500"/>
            <a:ext cx="62976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 i="0" u="none" strike="noStrike" cap="none">
                <a:solidFill>
                  <a:srgbClr val="100F0D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Péssimos hábitos alimentares</a:t>
            </a:r>
            <a:endParaRPr/>
          </a:p>
        </p:txBody>
      </p:sp>
      <p:sp>
        <p:nvSpPr>
          <p:cNvPr id="106" name="Google Shape;106;p14"/>
          <p:cNvSpPr txBox="1"/>
          <p:nvPr/>
        </p:nvSpPr>
        <p:spPr>
          <a:xfrm>
            <a:off x="9144000" y="7070225"/>
            <a:ext cx="6297457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 i="0" u="none" strike="noStrike" cap="none">
                <a:solidFill>
                  <a:srgbClr val="100F0D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Doenças e mal estar social</a:t>
            </a:r>
            <a:endParaRPr/>
          </a:p>
        </p:txBody>
      </p:sp>
      <p:pic>
        <p:nvPicPr>
          <p:cNvPr id="107" name="Google Shape;107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5400000">
            <a:off x="9099566" y="3132141"/>
            <a:ext cx="966151" cy="966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5400000">
            <a:off x="9144000" y="5866130"/>
            <a:ext cx="966151" cy="966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2" name="Google Shape;462;p40"/>
          <p:cNvPicPr preferRelativeResize="0"/>
          <p:nvPr/>
        </p:nvPicPr>
        <p:blipFill rotWithShape="1">
          <a:blip r:embed="rId3">
            <a:alphaModFix/>
          </a:blip>
          <a:srcRect t="7639" b="7639"/>
          <a:stretch/>
        </p:blipFill>
        <p:spPr>
          <a:xfrm>
            <a:off x="-4465" y="1573832"/>
            <a:ext cx="18292465" cy="8713168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p4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22932" y="1573832"/>
            <a:ext cx="11565068" cy="8713168"/>
          </a:xfrm>
          <a:prstGeom prst="rect">
            <a:avLst/>
          </a:prstGeom>
          <a:noFill/>
          <a:ln>
            <a:noFill/>
          </a:ln>
        </p:spPr>
      </p:pic>
      <p:sp>
        <p:nvSpPr>
          <p:cNvPr id="464" name="Google Shape;464;p40"/>
          <p:cNvSpPr txBox="1"/>
          <p:nvPr/>
        </p:nvSpPr>
        <p:spPr>
          <a:xfrm>
            <a:off x="310356" y="342900"/>
            <a:ext cx="13881095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 b="1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Plano de testes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42"/>
          <p:cNvSpPr txBox="1"/>
          <p:nvPr/>
        </p:nvSpPr>
        <p:spPr>
          <a:xfrm>
            <a:off x="694924" y="1028700"/>
            <a:ext cx="13881095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 b="1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Referências</a:t>
            </a:r>
            <a:endParaRPr/>
          </a:p>
        </p:txBody>
      </p:sp>
      <p:sp>
        <p:nvSpPr>
          <p:cNvPr id="482" name="Google Shape;482;p42"/>
          <p:cNvSpPr txBox="1"/>
          <p:nvPr/>
        </p:nvSpPr>
        <p:spPr>
          <a:xfrm>
            <a:off x="694924" y="2865279"/>
            <a:ext cx="16564500" cy="6832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just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</a:pPr>
            <a:r>
              <a:rPr lang="pt-BR" sz="1800" dirty="0"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ADALO </a:t>
            </a:r>
            <a:r>
              <a:rPr lang="pt-BR" sz="1800" dirty="0" err="1"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to</a:t>
            </a:r>
            <a:r>
              <a:rPr lang="pt-BR" sz="1800" dirty="0"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 </a:t>
            </a:r>
            <a:r>
              <a:rPr lang="pt-BR" sz="1800" dirty="0" err="1"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sendgrid</a:t>
            </a:r>
            <a:r>
              <a:rPr lang="pt-BR" sz="1800" dirty="0"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 </a:t>
            </a:r>
            <a:r>
              <a:rPr lang="pt-BR" sz="1800" dirty="0" err="1"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dynaamic</a:t>
            </a:r>
            <a:r>
              <a:rPr lang="pt-BR" sz="1800" dirty="0"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 </a:t>
            </a:r>
            <a:r>
              <a:rPr lang="pt-BR" sz="1800" dirty="0" err="1"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templates</a:t>
            </a:r>
            <a:r>
              <a:rPr lang="pt-BR" sz="1800" dirty="0"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. </a:t>
            </a:r>
            <a:r>
              <a:rPr lang="pt-BR" sz="1800" dirty="0" err="1"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Using</a:t>
            </a:r>
            <a:r>
              <a:rPr lang="pt-BR" sz="1800" dirty="0"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 </a:t>
            </a:r>
            <a:r>
              <a:rPr lang="pt-BR" sz="1800" dirty="0" err="1"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custom</a:t>
            </a:r>
            <a:r>
              <a:rPr lang="pt-BR" sz="1800" dirty="0"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 </a:t>
            </a:r>
            <a:r>
              <a:rPr lang="pt-BR" sz="1800" dirty="0" err="1"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action</a:t>
            </a:r>
            <a:r>
              <a:rPr lang="pt-BR" sz="1800" dirty="0"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 + JSON </a:t>
            </a:r>
            <a:r>
              <a:rPr lang="pt-BR" sz="1800" dirty="0" err="1"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correctly</a:t>
            </a:r>
            <a:r>
              <a:rPr lang="pt-BR" sz="1800" dirty="0"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 </a:t>
            </a:r>
            <a:r>
              <a:rPr lang="pt-BR" sz="1800" dirty="0" err="1"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to</a:t>
            </a:r>
            <a:r>
              <a:rPr lang="pt-BR" sz="1800" dirty="0"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 </a:t>
            </a:r>
            <a:r>
              <a:rPr lang="pt-BR" sz="1800" dirty="0" err="1"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populate</a:t>
            </a:r>
            <a:r>
              <a:rPr lang="pt-BR" sz="1800" dirty="0"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 </a:t>
            </a:r>
            <a:r>
              <a:rPr lang="pt-BR" sz="1800" dirty="0" err="1"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templates</a:t>
            </a:r>
            <a:r>
              <a:rPr lang="pt-BR" sz="1800" dirty="0"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. The </a:t>
            </a:r>
            <a:r>
              <a:rPr lang="pt-BR" sz="1800" dirty="0" err="1"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Adalo</a:t>
            </a:r>
            <a:r>
              <a:rPr lang="pt-BR" sz="1800" dirty="0"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 Guy, 2020. 1 vídeo (10 minutos). Disponível em: &lt;</a:t>
            </a:r>
            <a:r>
              <a:rPr lang="pt-BR" sz="1600" strike="noStrike" dirty="0"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https://www.youtube.com/</a:t>
            </a:r>
            <a:r>
              <a:rPr lang="pt-BR" sz="1600" strike="noStrike" dirty="0" err="1"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watch?v</a:t>
            </a:r>
            <a:r>
              <a:rPr lang="pt-BR" sz="1600" strike="noStrike" dirty="0"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=hKACN9rbHGk&amp;t=431s&amp;ab_channel=</a:t>
            </a:r>
            <a:r>
              <a:rPr lang="pt-BR" sz="1800" strike="noStrike" dirty="0" err="1"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TheAdaloGuy</a:t>
            </a:r>
            <a:r>
              <a:rPr lang="pt-BR" sz="1800" dirty="0"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&gt;. Acesso em  06 dezembro 2021.</a:t>
            </a:r>
            <a:endParaRPr lang="pt-BR" sz="1800" dirty="0">
              <a:solidFill>
                <a:schemeClr val="tx1"/>
              </a:solidFill>
              <a:effectLst/>
              <a:latin typeface="Poppins" panose="00000500000000000000" pitchFamily="2" charset="0"/>
              <a:ea typeface="Arial" panose="020B0604020202020204" pitchFamily="34" charset="0"/>
              <a:cs typeface="Poppins" panose="00000500000000000000" pitchFamily="2" charset="0"/>
            </a:endParaRPr>
          </a:p>
          <a:p>
            <a:pPr algn="just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</a:pPr>
            <a:r>
              <a:rPr lang="pt-BR" sz="1800" dirty="0"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ALTERAR cor da </a:t>
            </a:r>
            <a:r>
              <a:rPr lang="pt-BR" sz="1800" dirty="0" err="1"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action</a:t>
            </a:r>
            <a:r>
              <a:rPr lang="pt-BR" sz="1800" dirty="0"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 bar e da </a:t>
            </a:r>
            <a:r>
              <a:rPr lang="pt-BR" sz="1800" dirty="0" err="1"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notification</a:t>
            </a:r>
            <a:r>
              <a:rPr lang="pt-BR" sz="1800" dirty="0"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 bar no </a:t>
            </a:r>
            <a:r>
              <a:rPr lang="pt-BR" sz="1800" dirty="0" err="1"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android</a:t>
            </a:r>
            <a:r>
              <a:rPr lang="pt-BR" sz="1800" dirty="0"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. MOURA, Pedro, 2015. 1 vídeo (21 minutos). Disponível em: &lt; https://www.youtube.com/</a:t>
            </a:r>
            <a:r>
              <a:rPr lang="pt-BR" sz="1800" dirty="0" err="1"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watch?v</a:t>
            </a:r>
            <a:r>
              <a:rPr lang="pt-BR" sz="1800" dirty="0"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=6ipLWf1Dg30&amp;ab_channel=</a:t>
            </a:r>
            <a:r>
              <a:rPr lang="pt-BR" sz="1800" dirty="0" err="1"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PedroMoura</a:t>
            </a:r>
            <a:r>
              <a:rPr lang="pt-BR" sz="1800" dirty="0"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&gt;. Acesso em: 02 setembro 2021.</a:t>
            </a:r>
            <a:endParaRPr lang="pt-BR" sz="1800" dirty="0">
              <a:solidFill>
                <a:schemeClr val="tx1"/>
              </a:solidFill>
              <a:effectLst/>
              <a:latin typeface="Poppins" panose="00000500000000000000" pitchFamily="2" charset="0"/>
              <a:ea typeface="Arial" panose="020B0604020202020204" pitchFamily="34" charset="0"/>
              <a:cs typeface="Poppins" panose="00000500000000000000" pitchFamily="2" charset="0"/>
            </a:endParaRPr>
          </a:p>
          <a:p>
            <a:pPr algn="just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</a:pPr>
            <a:r>
              <a:rPr lang="pt-BR" sz="1800" dirty="0"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ANDROI Studio – build a </a:t>
            </a:r>
            <a:r>
              <a:rPr lang="pt-BR" sz="1800" dirty="0" err="1"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simple</a:t>
            </a:r>
            <a:r>
              <a:rPr lang="pt-BR" sz="1800" dirty="0"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 </a:t>
            </a:r>
            <a:r>
              <a:rPr lang="pt-BR" sz="1800" dirty="0" err="1"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android</a:t>
            </a:r>
            <a:r>
              <a:rPr lang="pt-BR" sz="1800" dirty="0"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 </a:t>
            </a:r>
            <a:r>
              <a:rPr lang="pt-BR" sz="1800" dirty="0" err="1"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recipe</a:t>
            </a:r>
            <a:r>
              <a:rPr lang="pt-BR" sz="1800" dirty="0"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 </a:t>
            </a:r>
            <a:r>
              <a:rPr lang="pt-BR" sz="1800" dirty="0" err="1"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application</a:t>
            </a:r>
            <a:r>
              <a:rPr lang="pt-BR" sz="1800" dirty="0"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. NILKANTH, </a:t>
            </a:r>
            <a:r>
              <a:rPr lang="pt-BR" sz="1800" dirty="0" err="1"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Dhanraj</a:t>
            </a:r>
            <a:r>
              <a:rPr lang="pt-BR" sz="1800" dirty="0"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, 2019. 1 vídeo (43 minutos). Disponível em: &lt; https://www.youtube.com/watch?v=ETgxBNhyYyE&amp;t=1558s&amp;ab_channel=DhanrajNilkanth &gt;. Acesso em: 08 setembro 2021.</a:t>
            </a:r>
            <a:endParaRPr lang="pt-BR" sz="1800" dirty="0">
              <a:solidFill>
                <a:schemeClr val="tx1"/>
              </a:solidFill>
              <a:effectLst/>
              <a:latin typeface="Poppins" panose="00000500000000000000" pitchFamily="2" charset="0"/>
              <a:ea typeface="Arial" panose="020B0604020202020204" pitchFamily="34" charset="0"/>
              <a:cs typeface="Poppins" panose="00000500000000000000" pitchFamily="2" charset="0"/>
            </a:endParaRPr>
          </a:p>
          <a:p>
            <a:pPr algn="just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</a:pPr>
            <a:r>
              <a:rPr lang="pt-BR" sz="1800" dirty="0"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ANDROID iniciante: botão voltar na toolbar e </a:t>
            </a:r>
            <a:r>
              <a:rPr lang="pt-BR" sz="1800" dirty="0" err="1"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appbar</a:t>
            </a:r>
            <a:r>
              <a:rPr lang="pt-BR" sz="1800" dirty="0"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 como adicionar. AGUIAR, Tiago, 2019. Disponível em: &lt; https://www.youtube.com/</a:t>
            </a:r>
            <a:r>
              <a:rPr lang="pt-BR" sz="1800" dirty="0" err="1"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watch?v</a:t>
            </a:r>
            <a:r>
              <a:rPr lang="pt-BR" sz="1800" dirty="0"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=fEKxm_Kx0bs&amp;ab_channel=</a:t>
            </a:r>
            <a:r>
              <a:rPr lang="pt-BR" sz="1800" dirty="0" err="1"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TiagoAguiar</a:t>
            </a:r>
            <a:r>
              <a:rPr lang="pt-BR" sz="1800" dirty="0"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&gt;. Acesso em: 07 setembro 2021</a:t>
            </a:r>
            <a:endParaRPr lang="pt-BR" sz="1800" dirty="0">
              <a:solidFill>
                <a:schemeClr val="tx1"/>
              </a:solidFill>
              <a:effectLst/>
              <a:latin typeface="Poppins" panose="00000500000000000000" pitchFamily="2" charset="0"/>
              <a:ea typeface="Arial" panose="020B0604020202020204" pitchFamily="34" charset="0"/>
              <a:cs typeface="Poppins" panose="00000500000000000000" pitchFamily="2" charset="0"/>
            </a:endParaRPr>
          </a:p>
          <a:p>
            <a:pPr algn="just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</a:pPr>
            <a:r>
              <a:rPr lang="pt-BR" sz="1800" dirty="0"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ANDROID Studio tutorial – </a:t>
            </a:r>
            <a:r>
              <a:rPr lang="pt-BR" sz="1800" dirty="0" err="1"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How</a:t>
            </a:r>
            <a:r>
              <a:rPr lang="pt-BR" sz="1800" dirty="0"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 toc reate </a:t>
            </a:r>
            <a:r>
              <a:rPr lang="pt-BR" sz="1800" dirty="0" err="1"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recipe</a:t>
            </a:r>
            <a:r>
              <a:rPr lang="pt-BR" sz="1800" dirty="0"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 app </a:t>
            </a:r>
            <a:r>
              <a:rPr lang="pt-BR" sz="1800" dirty="0" err="1"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using</a:t>
            </a:r>
            <a:r>
              <a:rPr lang="pt-BR" sz="1800" dirty="0"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 </a:t>
            </a:r>
            <a:r>
              <a:rPr lang="pt-BR" sz="1800" dirty="0" err="1"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recycler</a:t>
            </a:r>
            <a:r>
              <a:rPr lang="pt-BR" sz="1800" dirty="0"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 </a:t>
            </a:r>
            <a:r>
              <a:rPr lang="pt-BR" sz="1800" dirty="0" err="1"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and</a:t>
            </a:r>
            <a:r>
              <a:rPr lang="pt-BR" sz="1800" dirty="0"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 card </a:t>
            </a:r>
            <a:r>
              <a:rPr lang="pt-BR" sz="1800" dirty="0" err="1"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view</a:t>
            </a:r>
            <a:r>
              <a:rPr lang="pt-BR" sz="1800" dirty="0"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 | </a:t>
            </a:r>
            <a:r>
              <a:rPr lang="pt-BR" sz="1800" dirty="0" err="1"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recipe</a:t>
            </a:r>
            <a:r>
              <a:rPr lang="pt-BR" sz="1800" dirty="0"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 app </a:t>
            </a:r>
            <a:r>
              <a:rPr lang="pt-BR" sz="1800" dirty="0" err="1"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part</a:t>
            </a:r>
            <a:r>
              <a:rPr lang="pt-BR" sz="1800" dirty="0"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 1. ARSL Tech, 2019. 1 vídeo (55 minutos). Disponível em: &lt; https://www.youtube.com/</a:t>
            </a:r>
            <a:r>
              <a:rPr lang="pt-BR" sz="1800" dirty="0" err="1"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watch?v</a:t>
            </a:r>
            <a:r>
              <a:rPr lang="pt-BR" sz="1800" dirty="0"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=VNeR8x61HJk&amp;ab_channel=</a:t>
            </a:r>
            <a:r>
              <a:rPr lang="pt-BR" sz="1800" dirty="0" err="1"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ARSLTech</a:t>
            </a:r>
            <a:r>
              <a:rPr lang="pt-BR" sz="1800" dirty="0"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&gt;. Acesso em: 08 setembro 2021.</a:t>
            </a:r>
            <a:endParaRPr lang="pt-BR" sz="1800" dirty="0">
              <a:solidFill>
                <a:schemeClr val="tx1"/>
              </a:solidFill>
              <a:effectLst/>
              <a:latin typeface="Poppins" panose="00000500000000000000" pitchFamily="2" charset="0"/>
              <a:ea typeface="Arial" panose="020B0604020202020204" pitchFamily="34" charset="0"/>
              <a:cs typeface="Poppins" panose="00000500000000000000" pitchFamily="2" charset="0"/>
            </a:endParaRPr>
          </a:p>
          <a:p>
            <a:pPr algn="just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</a:pPr>
            <a:r>
              <a:rPr lang="pt-BR" sz="180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BRASIL. Ministério da Saúde. Guia alimentar para a população brasileira: promovendo a alimentação saudável: documento </a:t>
            </a:r>
            <a:r>
              <a:rPr lang="pt-BR" sz="1800" dirty="0"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digital. 2 ed. 1 </a:t>
            </a:r>
            <a:r>
              <a:rPr lang="pt-BR" sz="1800" dirty="0" err="1"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reimpr</a:t>
            </a:r>
            <a:r>
              <a:rPr lang="pt-BR" sz="1800" dirty="0">
                <a:solidFill>
                  <a:schemeClr val="tx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. Brasília, 2014. 152 p.</a:t>
            </a:r>
            <a:endParaRPr lang="pt-BR" sz="1800" dirty="0">
              <a:solidFill>
                <a:schemeClr val="tx1"/>
              </a:solidFill>
              <a:effectLst/>
              <a:latin typeface="Poppins" panose="00000500000000000000" pitchFamily="2" charset="0"/>
              <a:ea typeface="Arial" panose="020B0604020202020204" pitchFamily="34" charset="0"/>
              <a:cs typeface="Poppins" panose="00000500000000000000" pitchFamily="2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42"/>
          <p:cNvSpPr txBox="1"/>
          <p:nvPr/>
        </p:nvSpPr>
        <p:spPr>
          <a:xfrm>
            <a:off x="584088" y="780767"/>
            <a:ext cx="16564500" cy="9417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just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</a:pPr>
            <a:r>
              <a:rPr lang="pt-BR" sz="180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ENTENDENDO e utilizando o </a:t>
            </a:r>
            <a:r>
              <a:rPr lang="pt-BR" sz="1800" dirty="0" err="1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framelayout</a:t>
            </a:r>
            <a:r>
              <a:rPr lang="pt-BR" sz="180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no </a:t>
            </a:r>
            <a:r>
              <a:rPr lang="pt-BR" sz="1800" dirty="0" err="1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android</a:t>
            </a:r>
            <a:r>
              <a:rPr lang="pt-BR" sz="180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. THIENGO, </a:t>
            </a:r>
            <a:r>
              <a:rPr lang="pt-BR" sz="1800" dirty="0" err="1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Vinicíus</a:t>
            </a:r>
            <a:r>
              <a:rPr lang="pt-BR" sz="180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, 2013. 1 vídeo (11 minutos).  Disponível em: &lt; https://www.youtube.com/</a:t>
            </a:r>
            <a:r>
              <a:rPr lang="pt-BR" sz="1800" dirty="0" err="1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watch?v</a:t>
            </a:r>
            <a:r>
              <a:rPr lang="pt-BR" sz="180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=kH972aqmmrc&amp;ab_channel=Vin%C3%ADciusThiengo&gt;. Acesso em: 8 setembro 2021.</a:t>
            </a:r>
          </a:p>
          <a:p>
            <a:pPr algn="just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</a:pPr>
            <a:r>
              <a:rPr lang="pt-BR" sz="180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FACULDADE DE SAÚDE PÚBLICA DA UNIVERSIDADE DE SÃO PAULO. Guia de apresentação de teses: documento digital. </a:t>
            </a:r>
            <a:r>
              <a:rPr lang="en-US" sz="180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2. ed. São Paulo. 2017.</a:t>
            </a:r>
            <a:endParaRPr lang="pt-BR" sz="1800" dirty="0">
              <a:solidFill>
                <a:schemeClr val="tx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algn="just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</a:pPr>
            <a:r>
              <a:rPr lang="pt-BR" sz="180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GOOGLE DEVELOPERS. Caixas de diálogo. Disponível em: &lt;https://developer.android.com/</a:t>
            </a:r>
            <a:r>
              <a:rPr lang="pt-BR" sz="1800" dirty="0" err="1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guide</a:t>
            </a:r>
            <a:r>
              <a:rPr lang="pt-BR" sz="180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/</a:t>
            </a:r>
            <a:r>
              <a:rPr lang="pt-BR" sz="1800" dirty="0" err="1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topics</a:t>
            </a:r>
            <a:r>
              <a:rPr lang="pt-BR" sz="180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/ui/</a:t>
            </a:r>
            <a:r>
              <a:rPr lang="pt-BR" sz="1800" dirty="0" err="1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dialogs</a:t>
            </a:r>
            <a:r>
              <a:rPr lang="pt-BR" sz="180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&gt;. Acesso em 10 dezembro 2021.</a:t>
            </a:r>
          </a:p>
          <a:p>
            <a:pPr algn="just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</a:pPr>
            <a:r>
              <a:rPr lang="pt-BR" sz="180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GOOGLE DEVELOPERS. Como criar uma interface de pesquisa. Disponível em: &lt;https://developer.android.com/</a:t>
            </a:r>
            <a:r>
              <a:rPr lang="pt-BR" sz="1800" dirty="0" err="1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guide</a:t>
            </a:r>
            <a:r>
              <a:rPr lang="pt-BR" sz="180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/</a:t>
            </a:r>
            <a:r>
              <a:rPr lang="pt-BR" sz="1800" dirty="0" err="1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topics</a:t>
            </a:r>
            <a:r>
              <a:rPr lang="pt-BR" sz="180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/</a:t>
            </a:r>
            <a:r>
              <a:rPr lang="pt-BR" sz="1800" dirty="0" err="1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search</a:t>
            </a:r>
            <a:r>
              <a:rPr lang="pt-BR" sz="180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/</a:t>
            </a:r>
            <a:r>
              <a:rPr lang="pt-BR" sz="1800" dirty="0" err="1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search-dialog?hl</a:t>
            </a:r>
            <a:r>
              <a:rPr lang="pt-BR" sz="180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=</a:t>
            </a:r>
            <a:r>
              <a:rPr lang="pt-BR" sz="1800" dirty="0" err="1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pt-br</a:t>
            </a:r>
            <a:r>
              <a:rPr lang="pt-BR" sz="180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&gt;. Acesso em: 19 janeiro 2022.</a:t>
            </a:r>
          </a:p>
          <a:p>
            <a:pPr algn="just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</a:pPr>
            <a:r>
              <a:rPr lang="pt-BR" sz="180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GOOGLE DEVELOPERS. Salvar dados em um banco de dados local usando o Room. Disponível em: &lt; https://developer.android.com/training/data-</a:t>
            </a:r>
            <a:r>
              <a:rPr lang="pt-BR" sz="1800" dirty="0" err="1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storage</a:t>
            </a:r>
            <a:r>
              <a:rPr lang="pt-BR" sz="180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/</a:t>
            </a:r>
            <a:r>
              <a:rPr lang="pt-BR" sz="1800" dirty="0" err="1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room</a:t>
            </a:r>
            <a:r>
              <a:rPr lang="pt-BR" sz="180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&gt;. Acesso em: 25 novembro 2021.</a:t>
            </a:r>
          </a:p>
          <a:p>
            <a:pPr algn="just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</a:pPr>
            <a:r>
              <a:rPr lang="pt-BR" sz="180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GOOGLE DEVELOPERS. Visão geral do </a:t>
            </a:r>
            <a:r>
              <a:rPr lang="pt-BR" sz="1800" dirty="0" err="1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LiveData</a:t>
            </a:r>
            <a:r>
              <a:rPr lang="pt-BR" sz="180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. Disponível em: &lt;https://developer.android.com/</a:t>
            </a:r>
            <a:r>
              <a:rPr lang="pt-BR" sz="1800" dirty="0" err="1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topic</a:t>
            </a:r>
            <a:r>
              <a:rPr lang="pt-BR" sz="180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/</a:t>
            </a:r>
            <a:r>
              <a:rPr lang="pt-BR" sz="1800" dirty="0" err="1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libraries</a:t>
            </a:r>
            <a:r>
              <a:rPr lang="pt-BR" sz="180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/</a:t>
            </a:r>
            <a:r>
              <a:rPr lang="pt-BR" sz="1800" dirty="0" err="1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architecture</a:t>
            </a:r>
            <a:r>
              <a:rPr lang="pt-BR" sz="180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/</a:t>
            </a:r>
            <a:r>
              <a:rPr lang="pt-BR" sz="1800" dirty="0" err="1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livedata?hl</a:t>
            </a:r>
            <a:r>
              <a:rPr lang="pt-BR" sz="180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=</a:t>
            </a:r>
            <a:r>
              <a:rPr lang="pt-BR" sz="1800" dirty="0" err="1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pt-br</a:t>
            </a:r>
            <a:r>
              <a:rPr lang="pt-BR" sz="180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&gt;. Acesso em: 19 janeiro 2022.</a:t>
            </a:r>
          </a:p>
          <a:p>
            <a:pPr algn="just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</a:pPr>
            <a:r>
              <a:rPr lang="pt-BR" sz="180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GOOGLE DEVELOPERS. Youtube Android Player API. Disponível em: &lt; https://developers.google.com/</a:t>
            </a:r>
            <a:r>
              <a:rPr lang="pt-BR" sz="1800" dirty="0" err="1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youtube</a:t>
            </a:r>
            <a:r>
              <a:rPr lang="pt-BR" sz="180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/</a:t>
            </a:r>
            <a:r>
              <a:rPr lang="pt-BR" sz="1800" dirty="0" err="1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android</a:t>
            </a:r>
            <a:r>
              <a:rPr lang="pt-BR" sz="180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/</a:t>
            </a:r>
            <a:r>
              <a:rPr lang="pt-BR" sz="1800" dirty="0" err="1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player?hl</a:t>
            </a:r>
            <a:r>
              <a:rPr lang="pt-BR" sz="180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=</a:t>
            </a:r>
            <a:r>
              <a:rPr lang="pt-BR" sz="1800" dirty="0" err="1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pt-br</a:t>
            </a:r>
            <a:r>
              <a:rPr lang="pt-BR" sz="180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&gt;. Acesso em: 21 de janeiro de 2022.</a:t>
            </a:r>
          </a:p>
          <a:p>
            <a:pPr algn="just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US" sz="180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HARTMANN, C.; DOHLE, S.; SIEGRIST, M. Importance of cooking skills for balanced</a:t>
            </a:r>
            <a:br>
              <a:rPr lang="en-US" sz="180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en-US" sz="180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food choices. </a:t>
            </a:r>
            <a:r>
              <a:rPr lang="pt-BR" sz="1800" dirty="0" err="1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Appetite</a:t>
            </a:r>
            <a:r>
              <a:rPr lang="pt-BR" sz="180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, [</a:t>
            </a:r>
            <a:r>
              <a:rPr lang="pt-BR" sz="1800" dirty="0" err="1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s.l</a:t>
            </a:r>
            <a:r>
              <a:rPr lang="pt-BR" sz="180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.], 2013.</a:t>
            </a:r>
          </a:p>
          <a:p>
            <a:pPr algn="just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</a:pPr>
            <a:r>
              <a:rPr lang="pt-BR" sz="180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HOW </a:t>
            </a:r>
            <a:r>
              <a:rPr lang="pt-BR" sz="1800" dirty="0" err="1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to</a:t>
            </a:r>
            <a:r>
              <a:rPr lang="pt-BR" sz="180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pt-BR" sz="1800" dirty="0" err="1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embed</a:t>
            </a:r>
            <a:r>
              <a:rPr lang="pt-BR" sz="180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a </a:t>
            </a:r>
            <a:r>
              <a:rPr lang="pt-BR" sz="1800" dirty="0" err="1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youtube</a:t>
            </a:r>
            <a:r>
              <a:rPr lang="pt-BR" sz="180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vídeo in na </a:t>
            </a:r>
            <a:r>
              <a:rPr lang="pt-BR" sz="1800" dirty="0" err="1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android</a:t>
            </a:r>
            <a:r>
              <a:rPr lang="pt-BR" sz="180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app. </a:t>
            </a:r>
            <a:r>
              <a:rPr lang="pt-BR" sz="1800" dirty="0" err="1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Learn</a:t>
            </a:r>
            <a:r>
              <a:rPr lang="pt-BR" sz="180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pt-BR" sz="1800" dirty="0" err="1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to</a:t>
            </a:r>
            <a:r>
              <a:rPr lang="pt-BR" sz="180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pt-BR" sz="1800" dirty="0" err="1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Droid</a:t>
            </a:r>
            <a:r>
              <a:rPr lang="pt-BR" sz="180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,  2020. 1 vídeo (8 minutos). Disponível em: &lt; https://www.youtube.com/</a:t>
            </a:r>
            <a:r>
              <a:rPr lang="pt-BR" sz="1800" dirty="0" err="1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watch?v</a:t>
            </a:r>
            <a:r>
              <a:rPr lang="pt-BR" sz="180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=</a:t>
            </a:r>
            <a:r>
              <a:rPr lang="pt-BR" sz="1800" dirty="0" err="1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yyduqrCpKGg&amp;t</a:t>
            </a:r>
            <a:r>
              <a:rPr lang="pt-BR" sz="180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=191s&amp;ab_channel=</a:t>
            </a:r>
            <a:r>
              <a:rPr lang="pt-BR" sz="1800" dirty="0" err="1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LearntoDroid</a:t>
            </a:r>
            <a:r>
              <a:rPr lang="pt-BR" sz="180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&gt;. Acesso em: 20 janeiro 2022.</a:t>
            </a:r>
          </a:p>
        </p:txBody>
      </p:sp>
    </p:spTree>
    <p:extLst>
      <p:ext uri="{BB962C8B-B14F-4D97-AF65-F5344CB8AC3E}">
        <p14:creationId xmlns:p14="http://schemas.microsoft.com/office/powerpoint/2010/main" val="2399285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42"/>
          <p:cNvSpPr txBox="1"/>
          <p:nvPr/>
        </p:nvSpPr>
        <p:spPr>
          <a:xfrm>
            <a:off x="584088" y="780767"/>
            <a:ext cx="16564500" cy="7555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just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</a:pPr>
            <a:r>
              <a:rPr lang="pt-BR" sz="180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HOW </a:t>
            </a:r>
            <a:r>
              <a:rPr lang="pt-BR" sz="1800" dirty="0" err="1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to</a:t>
            </a:r>
            <a:r>
              <a:rPr lang="pt-BR" sz="180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pt-BR" sz="1800" dirty="0" err="1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implement</a:t>
            </a:r>
            <a:r>
              <a:rPr lang="pt-BR" sz="180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pt-BR" sz="1800" dirty="0" err="1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framelayout</a:t>
            </a:r>
            <a:r>
              <a:rPr lang="pt-BR" sz="180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in </a:t>
            </a:r>
            <a:r>
              <a:rPr lang="pt-BR" sz="1800" dirty="0" err="1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android</a:t>
            </a:r>
            <a:r>
              <a:rPr lang="pt-BR" sz="180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pt-BR" sz="1800" dirty="0" err="1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studio</a:t>
            </a:r>
            <a:r>
              <a:rPr lang="pt-BR" sz="180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| frame layout | </a:t>
            </a:r>
            <a:r>
              <a:rPr lang="pt-BR" sz="1800" dirty="0" err="1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android</a:t>
            </a:r>
            <a:r>
              <a:rPr lang="pt-BR" sz="180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pt-BR" sz="1800" dirty="0" err="1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coding</a:t>
            </a:r>
            <a:r>
              <a:rPr lang="pt-BR" sz="180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. Android </a:t>
            </a:r>
            <a:r>
              <a:rPr lang="pt-BR" sz="1800" dirty="0" err="1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Coding</a:t>
            </a:r>
            <a:r>
              <a:rPr lang="pt-BR" sz="180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, 2019. 1 vídeo (5 minutos). Disponível em: &lt; https://www.youtube.com/watch?v=XiL3ulAn29o&amp;ab_channel=AndroidCoding &gt;. Acesso em: 08 setembro 2021.</a:t>
            </a:r>
          </a:p>
          <a:p>
            <a:pPr algn="just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</a:pPr>
            <a:r>
              <a:rPr lang="pt-BR" sz="180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HOW </a:t>
            </a:r>
            <a:r>
              <a:rPr lang="pt-BR" sz="1800" dirty="0" err="1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to</a:t>
            </a:r>
            <a:r>
              <a:rPr lang="pt-BR" sz="180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pt-BR" sz="1800" dirty="0" err="1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send</a:t>
            </a:r>
            <a:r>
              <a:rPr lang="pt-BR" sz="180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pt-BR" sz="1800" dirty="0" err="1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email</a:t>
            </a:r>
            <a:r>
              <a:rPr lang="pt-BR" sz="180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pt-BR" sz="1800" dirty="0" err="1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using</a:t>
            </a:r>
            <a:r>
              <a:rPr lang="pt-BR" sz="180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pt-BR" sz="1800" dirty="0" err="1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sendgrid</a:t>
            </a:r>
            <a:r>
              <a:rPr lang="pt-BR" sz="180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for PHP. </a:t>
            </a:r>
            <a:r>
              <a:rPr lang="pt-BR" sz="1800" dirty="0" err="1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Trevoir</a:t>
            </a:r>
            <a:r>
              <a:rPr lang="pt-BR" sz="180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Williams, 2019. 1 vídeo (31 minutos). Disponível em: &lt; https://www.youtube.com/watch?v=k8qctpEMbg0&amp;t=1206s&amp;ab_channel=TrevoirWilliams &gt;. Acesso em 23 novembro 2021.</a:t>
            </a:r>
          </a:p>
          <a:p>
            <a:pPr algn="just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</a:pPr>
            <a:r>
              <a:rPr lang="pt-BR" sz="180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INSTITUTO FEDERAL DO ESPÍRITO SANTO. Normas para apresentação de trabalhos acadêmicos e científicos: documento impresso e/ou digital. 8. ed. rev. e </a:t>
            </a:r>
            <a:r>
              <a:rPr lang="pt-BR" sz="1800" dirty="0" err="1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ampl</a:t>
            </a:r>
            <a:r>
              <a:rPr lang="pt-BR" sz="180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. Vitória: Ifes, 2017.</a:t>
            </a:r>
          </a:p>
          <a:p>
            <a:pPr algn="just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</a:pPr>
            <a:r>
              <a:rPr lang="pt-BR" sz="180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MAURÍCIO PROGRAMADOR. Lista de comandos PHP para PostgreSQL. Disponível em: &lt; http://www.mauricioprogramador.com.br/posts/lista-de-comandos-</a:t>
            </a:r>
            <a:r>
              <a:rPr lang="pt-BR" sz="1800" dirty="0" err="1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php</a:t>
            </a:r>
            <a:r>
              <a:rPr lang="pt-BR" sz="180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-para-</a:t>
            </a:r>
            <a:r>
              <a:rPr lang="pt-BR" sz="1800" dirty="0" err="1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postgresql</a:t>
            </a:r>
            <a:r>
              <a:rPr lang="pt-BR" sz="180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&gt;. Acesso em: 31 de outubro de 2021.</a:t>
            </a:r>
          </a:p>
          <a:p>
            <a:pPr algn="just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</a:pPr>
            <a:r>
              <a:rPr lang="pt-BR" sz="180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PHP </a:t>
            </a:r>
            <a:r>
              <a:rPr lang="pt-BR" sz="1800" dirty="0" err="1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send</a:t>
            </a:r>
            <a:r>
              <a:rPr lang="pt-BR" sz="180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pt-BR" sz="1800" dirty="0" err="1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emails</a:t>
            </a:r>
            <a:r>
              <a:rPr lang="pt-BR" sz="180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pt-BR" sz="1800" dirty="0" err="1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with</a:t>
            </a:r>
            <a:r>
              <a:rPr lang="pt-BR" sz="180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pt-BR" sz="1800" dirty="0" err="1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sendgrid</a:t>
            </a:r>
            <a:r>
              <a:rPr lang="pt-BR" sz="180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API. STOLPE, Justin, 2021. 1 vídeo (10 minutos). Disponível em: &lt; https://www.youtube.com/watch?v=fEobqi3N7zw&amp;t=505s&amp;ab_channel=JustinStolpe &gt;. Acesso em 06 dezembro 2021.</a:t>
            </a:r>
          </a:p>
          <a:p>
            <a:pPr algn="just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</a:pPr>
            <a:r>
              <a:rPr lang="pt-BR" sz="180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USANDO </a:t>
            </a:r>
            <a:r>
              <a:rPr lang="pt-BR" sz="1800" dirty="0" err="1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linearlayout</a:t>
            </a:r>
            <a:r>
              <a:rPr lang="pt-BR" sz="180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no </a:t>
            </a:r>
            <a:r>
              <a:rPr lang="pt-BR" sz="1800" dirty="0" err="1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android</a:t>
            </a:r>
            <a:r>
              <a:rPr lang="pt-BR" sz="180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. Receitas de Código, 2016. 1 vídeo (2 minutos). Disponível em: &lt; https://www.youtube.com/</a:t>
            </a:r>
            <a:r>
              <a:rPr lang="pt-BR" sz="1800" dirty="0" err="1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watch?v</a:t>
            </a:r>
            <a:r>
              <a:rPr lang="pt-BR" sz="180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=tZIO9tlnHBY&amp;ab_channel=ReceitasdeC%C3%B3digo&gt;. Acesso em: 8 setembro 2021.</a:t>
            </a:r>
          </a:p>
          <a:p>
            <a:pPr algn="just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</a:pPr>
            <a:r>
              <a:rPr lang="pt-BR" sz="180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WRANGHAM, Richard. Pegando fogo:  por que cozinhar nos tornou humanos. Rio de Janeiro: Zahar. 2009.</a:t>
            </a:r>
          </a:p>
        </p:txBody>
      </p:sp>
    </p:spTree>
    <p:extLst>
      <p:ext uri="{BB962C8B-B14F-4D97-AF65-F5344CB8AC3E}">
        <p14:creationId xmlns:p14="http://schemas.microsoft.com/office/powerpoint/2010/main" val="403225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9" name="Google Shape;469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700034"/>
            <a:ext cx="18558211" cy="18558211"/>
          </a:xfrm>
          <a:prstGeom prst="rect">
            <a:avLst/>
          </a:prstGeom>
          <a:noFill/>
          <a:ln>
            <a:noFill/>
          </a:ln>
        </p:spPr>
      </p:pic>
      <p:pic>
        <p:nvPicPr>
          <p:cNvPr id="470" name="Google Shape;470;p4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flipH="1">
            <a:off x="12565386" y="2395165"/>
            <a:ext cx="6239214" cy="6863135"/>
          </a:xfrm>
          <a:prstGeom prst="rect">
            <a:avLst/>
          </a:prstGeom>
          <a:noFill/>
          <a:ln>
            <a:noFill/>
          </a:ln>
        </p:spPr>
      </p:pic>
      <p:sp>
        <p:nvSpPr>
          <p:cNvPr id="471" name="Google Shape;471;p41"/>
          <p:cNvSpPr/>
          <p:nvPr/>
        </p:nvSpPr>
        <p:spPr>
          <a:xfrm>
            <a:off x="2364290" y="4683733"/>
            <a:ext cx="2653926" cy="2653915"/>
          </a:xfrm>
          <a:custGeom>
            <a:avLst/>
            <a:gdLst/>
            <a:ahLst/>
            <a:cxnLst/>
            <a:rect l="l" t="t" r="r" b="b"/>
            <a:pathLst>
              <a:path w="6350000" h="6349974" extrusionOk="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t="-5247" b="-5246"/>
            </a:stretch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2" name="Google Shape;472;p41"/>
          <p:cNvSpPr/>
          <p:nvPr/>
        </p:nvSpPr>
        <p:spPr>
          <a:xfrm>
            <a:off x="6685082" y="4683733"/>
            <a:ext cx="2653926" cy="2653915"/>
          </a:xfrm>
          <a:custGeom>
            <a:avLst/>
            <a:gdLst/>
            <a:ahLst/>
            <a:cxnLst/>
            <a:rect l="l" t="t" r="r" b="b"/>
            <a:pathLst>
              <a:path w="6350000" h="6349974" extrusionOk="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t="-217" b="-217"/>
            </a:stretch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" name="Google Shape;473;p41"/>
          <p:cNvSpPr txBox="1"/>
          <p:nvPr/>
        </p:nvSpPr>
        <p:spPr>
          <a:xfrm>
            <a:off x="1317314" y="1629240"/>
            <a:ext cx="10024237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 b="0" i="0" u="none" strike="noStrike" cap="none">
                <a:solidFill>
                  <a:srgbClr val="40404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Muito obrigado!</a:t>
            </a:r>
            <a:endParaRPr/>
          </a:p>
        </p:txBody>
      </p:sp>
      <p:sp>
        <p:nvSpPr>
          <p:cNvPr id="474" name="Google Shape;474;p41"/>
          <p:cNvSpPr txBox="1"/>
          <p:nvPr/>
        </p:nvSpPr>
        <p:spPr>
          <a:xfrm>
            <a:off x="1317314" y="3466685"/>
            <a:ext cx="10024237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 i="0" u="none" strike="noStrike" cap="none">
                <a:solidFill>
                  <a:srgbClr val="40404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Nós estamos orgulhosos de ter chegado até aqui.</a:t>
            </a:r>
            <a:endParaRPr/>
          </a:p>
        </p:txBody>
      </p:sp>
      <p:sp>
        <p:nvSpPr>
          <p:cNvPr id="475" name="Google Shape;475;p41"/>
          <p:cNvSpPr txBox="1"/>
          <p:nvPr/>
        </p:nvSpPr>
        <p:spPr>
          <a:xfrm>
            <a:off x="1317314" y="7546839"/>
            <a:ext cx="4697029" cy="9925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0" i="0" u="none" strike="noStrike" cap="none">
                <a:solidFill>
                  <a:srgbClr val="100F0D"/>
                </a:solidFill>
                <a:latin typeface="Arial"/>
                <a:ea typeface="Arial"/>
                <a:cs typeface="Arial"/>
                <a:sym typeface="Arial"/>
              </a:rPr>
              <a:t>Beatriz Auer</a:t>
            </a:r>
            <a:endParaRPr/>
          </a:p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0" i="0" u="none" strike="noStrike" cap="none">
                <a:solidFill>
                  <a:srgbClr val="100F0D"/>
                </a:solidFill>
                <a:latin typeface="Arial"/>
                <a:ea typeface="Arial"/>
                <a:cs typeface="Arial"/>
                <a:sym typeface="Arial"/>
              </a:rPr>
              <a:t>Mariano</a:t>
            </a:r>
            <a:endParaRPr/>
          </a:p>
        </p:txBody>
      </p:sp>
      <p:sp>
        <p:nvSpPr>
          <p:cNvPr id="476" name="Google Shape;476;p41"/>
          <p:cNvSpPr txBox="1"/>
          <p:nvPr/>
        </p:nvSpPr>
        <p:spPr>
          <a:xfrm>
            <a:off x="5663531" y="7567794"/>
            <a:ext cx="4697029" cy="9925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0" i="0" u="none" strike="noStrike" cap="none">
                <a:solidFill>
                  <a:srgbClr val="100F0D"/>
                </a:solidFill>
                <a:latin typeface="Arial"/>
                <a:ea typeface="Arial"/>
                <a:cs typeface="Arial"/>
                <a:sym typeface="Arial"/>
              </a:rPr>
              <a:t>Mateus Maioli Giacomin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5"/>
          <p:cNvSpPr/>
          <p:nvPr/>
        </p:nvSpPr>
        <p:spPr>
          <a:xfrm>
            <a:off x="0" y="0"/>
            <a:ext cx="9144000" cy="10287000"/>
          </a:xfrm>
          <a:prstGeom prst="rect">
            <a:avLst/>
          </a:prstGeom>
          <a:solidFill>
            <a:srgbClr val="FF80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8" name="Google Shape;118;p15"/>
          <p:cNvPicPr preferRelativeResize="0"/>
          <p:nvPr/>
        </p:nvPicPr>
        <p:blipFill rotWithShape="1">
          <a:blip r:embed="rId3">
            <a:alphaModFix/>
          </a:blip>
          <a:srcRect t="874" r="11254"/>
          <a:stretch/>
        </p:blipFill>
        <p:spPr>
          <a:xfrm>
            <a:off x="0" y="0"/>
            <a:ext cx="9129238" cy="1019702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9" name="Google Shape;119;p15"/>
          <p:cNvGrpSpPr/>
          <p:nvPr/>
        </p:nvGrpSpPr>
        <p:grpSpPr>
          <a:xfrm>
            <a:off x="1176632" y="1291235"/>
            <a:ext cx="6790736" cy="5867345"/>
            <a:chOff x="0" y="0"/>
            <a:chExt cx="9054314" cy="7823127"/>
          </a:xfrm>
        </p:grpSpPr>
        <p:sp>
          <p:nvSpPr>
            <p:cNvPr id="120" name="Google Shape;120;p15"/>
            <p:cNvSpPr txBox="1"/>
            <p:nvPr/>
          </p:nvSpPr>
          <p:spPr>
            <a:xfrm>
              <a:off x="0" y="0"/>
              <a:ext cx="9054314" cy="132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500" b="1" i="0" u="none" strike="noStrike" cap="none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Solução</a:t>
              </a:r>
              <a:endParaRPr/>
            </a:p>
          </p:txBody>
        </p:sp>
        <p:sp>
          <p:nvSpPr>
            <p:cNvPr id="121" name="Google Shape;121;p15"/>
            <p:cNvSpPr txBox="1"/>
            <p:nvPr/>
          </p:nvSpPr>
          <p:spPr>
            <a:xfrm>
              <a:off x="0" y="1892227"/>
              <a:ext cx="9054314" cy="593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 b="0" i="0" u="none" strike="noStrike" cap="none">
                  <a:solidFill>
                    <a:srgbClr val="FFFFFF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Buscamos desenvolver um aplicativo para dispositivos móveis que permita ao usuário publicar e visualizar receitas no sistema, a fim de promover e difundir hábitos alimentares mais saudáveis através das habilidades culinárias individuais.</a:t>
              </a:r>
              <a:endParaRPr/>
            </a:p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3000" b="0" i="0" u="none" strike="noStrike" cap="non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endParaRPr>
            </a:p>
          </p:txBody>
        </p:sp>
      </p:grpSp>
      <p:pic>
        <p:nvPicPr>
          <p:cNvPr id="122" name="Google Shape;122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873981" y="6765680"/>
            <a:ext cx="6575257" cy="4985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3221306" y="3064389"/>
            <a:ext cx="1026990" cy="949966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5"/>
          <p:cNvSpPr txBox="1"/>
          <p:nvPr/>
        </p:nvSpPr>
        <p:spPr>
          <a:xfrm>
            <a:off x="10963675" y="4629150"/>
            <a:ext cx="5542255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 i="0" u="none" strike="noStrike" cap="none">
                <a:solidFill>
                  <a:srgbClr val="100F0D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pessoas desenvolvam suas habilidades culinárias</a:t>
            </a:r>
            <a:endParaRPr/>
          </a:p>
        </p:txBody>
      </p:sp>
      <p:sp>
        <p:nvSpPr>
          <p:cNvPr id="125" name="Google Shape;125;p15"/>
          <p:cNvSpPr txBox="1"/>
          <p:nvPr/>
        </p:nvSpPr>
        <p:spPr>
          <a:xfrm>
            <a:off x="10963675" y="8409380"/>
            <a:ext cx="5542255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 i="0" u="none" strike="noStrike" cap="none">
                <a:solidFill>
                  <a:srgbClr val="100F0D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hábitos alimentares mais saudáveis</a:t>
            </a:r>
            <a:endParaRPr/>
          </a:p>
        </p:txBody>
      </p:sp>
      <p:sp>
        <p:nvSpPr>
          <p:cNvPr id="126" name="Google Shape;126;p15"/>
          <p:cNvSpPr txBox="1"/>
          <p:nvPr/>
        </p:nvSpPr>
        <p:spPr>
          <a:xfrm>
            <a:off x="10963675" y="990600"/>
            <a:ext cx="5542255" cy="14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 i="0" u="none" strike="noStrike" cap="none">
                <a:solidFill>
                  <a:srgbClr val="100F0D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resgate de valores culturais e afetivos relacionados à alimentação</a:t>
            </a:r>
            <a:endParaRPr/>
          </a:p>
        </p:txBody>
      </p:sp>
      <p:pic>
        <p:nvPicPr>
          <p:cNvPr id="127" name="Google Shape;127;p1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3221306" y="6683597"/>
            <a:ext cx="1026990" cy="9499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E6E1"/>
        </a:solid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6"/>
          <p:cNvSpPr txBox="1"/>
          <p:nvPr/>
        </p:nvSpPr>
        <p:spPr>
          <a:xfrm>
            <a:off x="1028700" y="1028700"/>
            <a:ext cx="13321295" cy="1234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100" b="1" i="0" u="none" strike="noStrike" cap="none">
                <a:solidFill>
                  <a:srgbClr val="100F0D"/>
                </a:solidFill>
                <a:latin typeface="Poppins"/>
                <a:ea typeface="Poppins"/>
                <a:cs typeface="Poppins"/>
                <a:sym typeface="Poppins"/>
              </a:rPr>
              <a:t>Objetivos específicos</a:t>
            </a:r>
            <a:endParaRPr/>
          </a:p>
        </p:txBody>
      </p:sp>
      <p:pic>
        <p:nvPicPr>
          <p:cNvPr id="137" name="Google Shape;137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26446" y="4163584"/>
            <a:ext cx="3904247" cy="3904247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6"/>
          <p:cNvSpPr txBox="1"/>
          <p:nvPr/>
        </p:nvSpPr>
        <p:spPr>
          <a:xfrm>
            <a:off x="6618713" y="3183947"/>
            <a:ext cx="57198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100F0D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Planejar o funcionamento do sistema, utilizando recursos como prototipagem</a:t>
            </a:r>
            <a:endParaRPr/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100F0D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39" name="Google Shape;139;p16"/>
          <p:cNvSpPr txBox="1"/>
          <p:nvPr/>
        </p:nvSpPr>
        <p:spPr>
          <a:xfrm>
            <a:off x="11645540" y="5331949"/>
            <a:ext cx="5728200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 err="1">
                <a:solidFill>
                  <a:srgbClr val="100F0D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Levantar</a:t>
            </a:r>
            <a:r>
              <a:rPr lang="en-US" sz="2000" b="0" i="0" u="none" strike="noStrike" cap="none" dirty="0">
                <a:solidFill>
                  <a:srgbClr val="100F0D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e </a:t>
            </a:r>
            <a:r>
              <a:rPr lang="en-US" sz="2000" b="0" i="0" u="none" strike="noStrike" cap="none" dirty="0" err="1">
                <a:solidFill>
                  <a:srgbClr val="100F0D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documentar</a:t>
            </a:r>
            <a:r>
              <a:rPr lang="en-US" sz="2000" b="0" i="0" u="none" strike="noStrike" cap="none" dirty="0">
                <a:solidFill>
                  <a:srgbClr val="100F0D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</a:t>
            </a:r>
            <a:r>
              <a:rPr lang="en-US" sz="2000" b="0" i="0" u="none" strike="noStrike" cap="none" dirty="0" err="1">
                <a:solidFill>
                  <a:srgbClr val="100F0D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requisitos</a:t>
            </a:r>
            <a:r>
              <a:rPr lang="en-US" sz="2000" b="0" i="0" u="none" strike="noStrike" cap="none" dirty="0">
                <a:solidFill>
                  <a:srgbClr val="100F0D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e </a:t>
            </a:r>
            <a:r>
              <a:rPr lang="en-US" sz="2000" b="0" i="0" u="none" strike="noStrike" cap="none" dirty="0" err="1">
                <a:solidFill>
                  <a:srgbClr val="100F0D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diagramas</a:t>
            </a:r>
            <a:r>
              <a:rPr lang="en-US" sz="2000" b="0" i="0" u="none" strike="noStrike" cap="none" dirty="0">
                <a:solidFill>
                  <a:srgbClr val="100F0D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de </a:t>
            </a:r>
            <a:r>
              <a:rPr lang="en-US" sz="2000" b="0" i="0" u="none" strike="noStrike" cap="none" dirty="0" err="1">
                <a:solidFill>
                  <a:srgbClr val="100F0D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relacionamento</a:t>
            </a:r>
            <a:r>
              <a:rPr lang="en-US" sz="2000" b="0" i="0" u="none" strike="noStrike" cap="none" dirty="0">
                <a:solidFill>
                  <a:srgbClr val="100F0D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do </a:t>
            </a:r>
            <a:r>
              <a:rPr lang="en-US" sz="2000" b="0" i="0" u="none" strike="noStrike" cap="none" dirty="0" err="1">
                <a:solidFill>
                  <a:srgbClr val="100F0D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sistema</a:t>
            </a:r>
            <a:endParaRPr dirty="0"/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 dirty="0">
              <a:solidFill>
                <a:srgbClr val="100F0D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40" name="Google Shape;140;p16"/>
          <p:cNvSpPr txBox="1"/>
          <p:nvPr/>
        </p:nvSpPr>
        <p:spPr>
          <a:xfrm>
            <a:off x="11430693" y="7672194"/>
            <a:ext cx="4396200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 err="1">
                <a:solidFill>
                  <a:srgbClr val="100F0D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Configurar</a:t>
            </a:r>
            <a:r>
              <a:rPr lang="en-US" sz="2000" b="0" i="0" u="none" strike="noStrike" cap="none" dirty="0">
                <a:solidFill>
                  <a:srgbClr val="100F0D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ambientes de </a:t>
            </a:r>
            <a:r>
              <a:rPr lang="en-US" sz="2000" b="0" i="0" u="none" strike="noStrike" cap="none" dirty="0" err="1">
                <a:solidFill>
                  <a:srgbClr val="100F0D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desenvolvimento</a:t>
            </a:r>
            <a:r>
              <a:rPr lang="en-US" sz="2000" b="0" i="0" u="none" strike="noStrike" cap="none" dirty="0">
                <a:solidFill>
                  <a:srgbClr val="100F0D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local e </a:t>
            </a:r>
            <a:r>
              <a:rPr lang="en-US" sz="2000" b="0" i="0" u="none" strike="noStrike" cap="none" dirty="0" err="1">
                <a:solidFill>
                  <a:srgbClr val="100F0D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remoto</a:t>
            </a:r>
            <a:endParaRPr dirty="0"/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 dirty="0">
              <a:solidFill>
                <a:srgbClr val="100F0D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41" name="Google Shape;141;p16"/>
          <p:cNvSpPr txBox="1"/>
          <p:nvPr/>
        </p:nvSpPr>
        <p:spPr>
          <a:xfrm>
            <a:off x="3070050" y="7672194"/>
            <a:ext cx="4456500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 err="1">
                <a:solidFill>
                  <a:srgbClr val="100F0D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Implementar</a:t>
            </a:r>
            <a:r>
              <a:rPr lang="en-US" sz="2000" b="0" i="0" u="none" strike="noStrike" cap="none" dirty="0">
                <a:solidFill>
                  <a:srgbClr val="100F0D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o </a:t>
            </a:r>
            <a:r>
              <a:rPr lang="en-US" sz="2000" b="0" i="0" u="none" strike="noStrike" cap="none" dirty="0" err="1">
                <a:solidFill>
                  <a:srgbClr val="100F0D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sistema</a:t>
            </a:r>
            <a:r>
              <a:rPr lang="en-US" sz="2000" b="0" i="0" u="none" strike="noStrike" cap="none" dirty="0">
                <a:solidFill>
                  <a:srgbClr val="100F0D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de </a:t>
            </a:r>
            <a:r>
              <a:rPr lang="en-US" sz="2000" b="0" i="0" u="none" strike="noStrike" cap="none" dirty="0" err="1">
                <a:solidFill>
                  <a:srgbClr val="100F0D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acordo</a:t>
            </a:r>
            <a:r>
              <a:rPr lang="en-US" sz="2000" b="0" i="0" u="none" strike="noStrike" cap="none" dirty="0">
                <a:solidFill>
                  <a:srgbClr val="100F0D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com </a:t>
            </a:r>
            <a:r>
              <a:rPr lang="en-US" sz="2000" b="0" i="0" u="none" strike="noStrike" cap="none" dirty="0" err="1">
                <a:solidFill>
                  <a:srgbClr val="100F0D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os</a:t>
            </a:r>
            <a:r>
              <a:rPr lang="en-US" sz="2000" b="0" i="0" u="none" strike="noStrike" cap="none" dirty="0">
                <a:solidFill>
                  <a:srgbClr val="100F0D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</a:t>
            </a:r>
            <a:r>
              <a:rPr lang="en-US" sz="2000" b="0" i="0" u="none" strike="noStrike" cap="none" dirty="0" err="1">
                <a:solidFill>
                  <a:srgbClr val="100F0D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requisitos</a:t>
            </a:r>
            <a:r>
              <a:rPr lang="en-US" sz="2000" b="0" i="0" u="none" strike="noStrike" cap="none" dirty="0">
                <a:solidFill>
                  <a:srgbClr val="100F0D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</a:t>
            </a:r>
            <a:r>
              <a:rPr lang="en-US" sz="2000" b="0" i="0" u="none" strike="noStrike" cap="none" dirty="0" err="1">
                <a:solidFill>
                  <a:srgbClr val="100F0D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levantados</a:t>
            </a:r>
            <a:endParaRPr dirty="0"/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 dirty="0">
              <a:solidFill>
                <a:srgbClr val="100F0D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42" name="Google Shape;142;p16"/>
          <p:cNvSpPr txBox="1"/>
          <p:nvPr/>
        </p:nvSpPr>
        <p:spPr>
          <a:xfrm>
            <a:off x="1816594" y="5331948"/>
            <a:ext cx="5493900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 err="1">
                <a:solidFill>
                  <a:srgbClr val="100F0D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Disponibilizar</a:t>
            </a:r>
            <a:r>
              <a:rPr lang="en-US" sz="2000" b="0" i="0" u="none" strike="noStrike" cap="none" dirty="0">
                <a:solidFill>
                  <a:srgbClr val="100F0D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o </a:t>
            </a:r>
            <a:r>
              <a:rPr lang="en-US" sz="2000" b="0" i="0" u="none" strike="noStrike" cap="none" dirty="0" err="1">
                <a:solidFill>
                  <a:srgbClr val="100F0D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produto</a:t>
            </a:r>
            <a:r>
              <a:rPr lang="en-US" sz="2000" b="0" i="0" u="none" strike="noStrike" cap="none" dirty="0">
                <a:solidFill>
                  <a:srgbClr val="100F0D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final </a:t>
            </a:r>
            <a:r>
              <a:rPr lang="en-US" sz="2000" b="0" i="0" u="none" strike="noStrike" cap="none" dirty="0" err="1">
                <a:solidFill>
                  <a:srgbClr val="100F0D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na</a:t>
            </a:r>
            <a:r>
              <a:rPr lang="en-US" sz="2000" b="0" i="0" u="none" strike="noStrike" cap="none" dirty="0">
                <a:solidFill>
                  <a:srgbClr val="100F0D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internet, </a:t>
            </a:r>
            <a:r>
              <a:rPr lang="en-US" sz="2000" b="0" i="0" u="none" strike="noStrike" cap="none" dirty="0" err="1">
                <a:solidFill>
                  <a:srgbClr val="100F0D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em</a:t>
            </a:r>
            <a:r>
              <a:rPr lang="en-US" sz="2000" b="0" i="0" u="none" strike="noStrike" cap="none" dirty="0">
                <a:solidFill>
                  <a:srgbClr val="100F0D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</a:t>
            </a:r>
            <a:r>
              <a:rPr lang="en-US" sz="2000" b="0" i="0" u="none" strike="noStrike" cap="none" dirty="0" err="1">
                <a:solidFill>
                  <a:srgbClr val="100F0D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formato</a:t>
            </a:r>
            <a:r>
              <a:rPr lang="en-US" sz="2000" b="0" i="0" u="none" strike="noStrike" cap="none" dirty="0">
                <a:solidFill>
                  <a:srgbClr val="100F0D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de </a:t>
            </a:r>
            <a:r>
              <a:rPr lang="en-US" sz="2000" b="0" i="0" u="none" strike="noStrike" cap="none" dirty="0" err="1">
                <a:solidFill>
                  <a:srgbClr val="100F0D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aplicativo</a:t>
            </a:r>
            <a:r>
              <a:rPr lang="en-US" sz="2000" b="0" i="0" u="none" strike="noStrike" cap="none" dirty="0">
                <a:solidFill>
                  <a:srgbClr val="100F0D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</a:t>
            </a:r>
            <a:r>
              <a:rPr lang="en-US" sz="2000" b="0" i="0" u="none" strike="noStrike" cap="none" dirty="0" err="1">
                <a:solidFill>
                  <a:srgbClr val="100F0D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móvel</a:t>
            </a:r>
            <a:endParaRPr dirty="0"/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 dirty="0">
              <a:solidFill>
                <a:srgbClr val="100F0D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43" name="Google Shape;143;p16"/>
          <p:cNvSpPr txBox="1"/>
          <p:nvPr/>
        </p:nvSpPr>
        <p:spPr>
          <a:xfrm>
            <a:off x="9330331" y="4317422"/>
            <a:ext cx="2964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 i="0" u="none" strike="noStrike" cap="none">
                <a:solidFill>
                  <a:srgbClr val="100F0D"/>
                </a:solidFill>
                <a:latin typeface="Poppins"/>
                <a:ea typeface="Poppins"/>
                <a:cs typeface="Poppins"/>
                <a:sym typeface="Poppins"/>
              </a:rPr>
              <a:t>1</a:t>
            </a:r>
            <a:endParaRPr/>
          </a:p>
        </p:txBody>
      </p:sp>
      <p:sp>
        <p:nvSpPr>
          <p:cNvPr id="144" name="Google Shape;144;p16"/>
          <p:cNvSpPr txBox="1"/>
          <p:nvPr/>
        </p:nvSpPr>
        <p:spPr>
          <a:xfrm>
            <a:off x="7741293" y="5471988"/>
            <a:ext cx="296400" cy="460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 dirty="0">
                <a:solidFill>
                  <a:srgbClr val="100F0D"/>
                </a:solidFill>
                <a:latin typeface="Poppins"/>
                <a:cs typeface="Poppins"/>
                <a:sym typeface="Poppins"/>
              </a:rPr>
              <a:t>5</a:t>
            </a:r>
            <a:endParaRPr dirty="0"/>
          </a:p>
        </p:txBody>
      </p:sp>
      <p:sp>
        <p:nvSpPr>
          <p:cNvPr id="145" name="Google Shape;145;p16"/>
          <p:cNvSpPr txBox="1"/>
          <p:nvPr/>
        </p:nvSpPr>
        <p:spPr>
          <a:xfrm>
            <a:off x="10921006" y="5471988"/>
            <a:ext cx="296400" cy="460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 dirty="0">
                <a:solidFill>
                  <a:srgbClr val="100F0D"/>
                </a:solidFill>
                <a:latin typeface="Poppins"/>
                <a:cs typeface="Poppins"/>
                <a:sym typeface="Poppins"/>
              </a:rPr>
              <a:t>2</a:t>
            </a:r>
            <a:endParaRPr dirty="0"/>
          </a:p>
        </p:txBody>
      </p:sp>
      <p:sp>
        <p:nvSpPr>
          <p:cNvPr id="146" name="Google Shape;146;p16"/>
          <p:cNvSpPr txBox="1"/>
          <p:nvPr/>
        </p:nvSpPr>
        <p:spPr>
          <a:xfrm>
            <a:off x="8296868" y="7220419"/>
            <a:ext cx="2964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 i="0" u="none" strike="noStrike" cap="none" dirty="0">
                <a:solidFill>
                  <a:srgbClr val="100F0D"/>
                </a:solidFill>
                <a:latin typeface="Poppins"/>
                <a:ea typeface="Poppins"/>
                <a:cs typeface="Poppins"/>
                <a:sym typeface="Poppins"/>
              </a:rPr>
              <a:t>4</a:t>
            </a:r>
            <a:endParaRPr dirty="0"/>
          </a:p>
        </p:txBody>
      </p:sp>
      <p:sp>
        <p:nvSpPr>
          <p:cNvPr id="147" name="Google Shape;147;p16"/>
          <p:cNvSpPr txBox="1"/>
          <p:nvPr/>
        </p:nvSpPr>
        <p:spPr>
          <a:xfrm>
            <a:off x="10335218" y="7220419"/>
            <a:ext cx="296400" cy="460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 dirty="0">
                <a:solidFill>
                  <a:srgbClr val="100F0D"/>
                </a:solidFill>
                <a:latin typeface="Poppins"/>
                <a:cs typeface="Poppins"/>
                <a:sym typeface="Poppins"/>
              </a:rPr>
              <a:t>3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7"/>
          <p:cNvSpPr/>
          <p:nvPr/>
        </p:nvSpPr>
        <p:spPr>
          <a:xfrm>
            <a:off x="0" y="0"/>
            <a:ext cx="18288001" cy="2733217"/>
          </a:xfrm>
          <a:prstGeom prst="rect">
            <a:avLst/>
          </a:prstGeom>
          <a:solidFill>
            <a:srgbClr val="F87B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17"/>
          <p:cNvSpPr txBox="1"/>
          <p:nvPr/>
        </p:nvSpPr>
        <p:spPr>
          <a:xfrm>
            <a:off x="1028700" y="3017430"/>
            <a:ext cx="16230600" cy="7286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 i="0" u="none" strike="noStrike" cap="none" dirty="0">
                <a:solidFill>
                  <a:srgbClr val="100F0D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Plater é um </a:t>
            </a:r>
            <a:r>
              <a:rPr lang="en-US" sz="3000" b="0" i="0" u="none" strike="noStrike" cap="none" dirty="0" err="1">
                <a:solidFill>
                  <a:srgbClr val="100F0D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aplicativo</a:t>
            </a:r>
            <a:r>
              <a:rPr lang="en-US" sz="3000" b="0" i="0" u="none" strike="noStrike" cap="none" dirty="0">
                <a:solidFill>
                  <a:srgbClr val="100F0D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</a:t>
            </a:r>
            <a:r>
              <a:rPr lang="en-US" sz="3000" b="0" i="0" u="none" strike="noStrike" cap="none" dirty="0" err="1">
                <a:solidFill>
                  <a:srgbClr val="100F0D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móvel</a:t>
            </a:r>
            <a:r>
              <a:rPr lang="en-US" sz="3000" b="0" i="0" u="none" strike="noStrike" cap="none" dirty="0">
                <a:solidFill>
                  <a:srgbClr val="100F0D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que </a:t>
            </a:r>
            <a:r>
              <a:rPr lang="en-US" sz="3000" b="0" i="0" u="none" strike="noStrike" cap="none" dirty="0" err="1">
                <a:solidFill>
                  <a:srgbClr val="100F0D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permite</a:t>
            </a:r>
            <a:r>
              <a:rPr lang="en-US" sz="3000" b="0" i="0" u="none" strike="noStrike" cap="none" dirty="0">
                <a:solidFill>
                  <a:srgbClr val="100F0D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</a:t>
            </a:r>
            <a:r>
              <a:rPr lang="en-US" sz="3000" b="0" i="0" u="none" strike="noStrike" cap="none" dirty="0" err="1">
                <a:solidFill>
                  <a:srgbClr val="100F0D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aos</a:t>
            </a:r>
            <a:r>
              <a:rPr lang="en-US" sz="3000" b="0" i="0" u="none" strike="noStrike" cap="none" dirty="0">
                <a:solidFill>
                  <a:srgbClr val="100F0D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</a:t>
            </a:r>
            <a:r>
              <a:rPr lang="en-US" sz="3000" b="1" i="0" u="none" strike="noStrike" cap="none" dirty="0" err="1">
                <a:solidFill>
                  <a:srgbClr val="FF8040"/>
                </a:solidFill>
                <a:latin typeface="Poppins"/>
                <a:ea typeface="Poppins"/>
                <a:cs typeface="Poppins"/>
                <a:sym typeface="Poppins"/>
              </a:rPr>
              <a:t>usuários</a:t>
            </a:r>
            <a:r>
              <a:rPr lang="en-US" sz="3000" b="0" i="0" u="none" strike="noStrike" cap="none" dirty="0">
                <a:solidFill>
                  <a:srgbClr val="100F0D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, por </a:t>
            </a:r>
            <a:r>
              <a:rPr lang="en-US" sz="3000" b="0" i="0" u="none" strike="noStrike" cap="none" dirty="0" err="1">
                <a:solidFill>
                  <a:srgbClr val="100F0D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meio</a:t>
            </a:r>
            <a:r>
              <a:rPr lang="en-US" sz="3000" b="0" i="0" u="none" strike="noStrike" cap="none" dirty="0">
                <a:solidFill>
                  <a:srgbClr val="100F0D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de </a:t>
            </a:r>
            <a:r>
              <a:rPr lang="en-US" sz="3000" b="0" i="0" u="none" strike="noStrike" cap="none" dirty="0" err="1">
                <a:solidFill>
                  <a:srgbClr val="100F0D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cadastro</a:t>
            </a:r>
            <a:r>
              <a:rPr lang="en-US" sz="3000" b="0" i="0" u="none" strike="noStrike" cap="none" dirty="0">
                <a:solidFill>
                  <a:srgbClr val="100F0D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e login, </a:t>
            </a:r>
            <a:r>
              <a:rPr lang="en-US" sz="3000" b="0" i="0" u="none" strike="noStrike" cap="none" dirty="0" err="1">
                <a:solidFill>
                  <a:srgbClr val="100F0D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criar</a:t>
            </a:r>
            <a:r>
              <a:rPr lang="en-US" sz="3000" b="0" i="0" u="none" strike="noStrike" cap="none" dirty="0">
                <a:solidFill>
                  <a:srgbClr val="100F0D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</a:t>
            </a:r>
            <a:r>
              <a:rPr lang="en-US" sz="3000" b="0" i="0" u="none" strike="noStrike" cap="none" dirty="0" err="1">
                <a:solidFill>
                  <a:srgbClr val="100F0D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uma</a:t>
            </a:r>
            <a:r>
              <a:rPr lang="en-US" sz="3000" b="0" i="0" u="none" strike="noStrike" cap="none" dirty="0">
                <a:solidFill>
                  <a:srgbClr val="100F0D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</a:t>
            </a:r>
            <a:r>
              <a:rPr lang="en-US" sz="3000" b="0" i="0" u="none" strike="noStrike" cap="none" dirty="0" err="1">
                <a:solidFill>
                  <a:srgbClr val="100F0D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conta</a:t>
            </a:r>
            <a:r>
              <a:rPr lang="en-US" sz="3000" b="0" i="0" u="none" strike="noStrike" cap="none" dirty="0">
                <a:solidFill>
                  <a:srgbClr val="100F0D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e </a:t>
            </a:r>
            <a:r>
              <a:rPr lang="en-US" sz="3000" b="1" i="0" u="none" strike="noStrike" cap="none" dirty="0" err="1">
                <a:solidFill>
                  <a:srgbClr val="FF8040"/>
                </a:solidFill>
                <a:latin typeface="Poppins"/>
                <a:ea typeface="Poppins"/>
                <a:cs typeface="Poppins"/>
                <a:sym typeface="Poppins"/>
              </a:rPr>
              <a:t>acessar</a:t>
            </a:r>
            <a:r>
              <a:rPr lang="en-US" sz="3000" b="1" i="0" u="none" strike="noStrike" cap="none" dirty="0">
                <a:solidFill>
                  <a:srgbClr val="FF8040"/>
                </a:solidFill>
                <a:latin typeface="Poppins"/>
                <a:ea typeface="Poppins"/>
                <a:cs typeface="Poppins"/>
                <a:sym typeface="Poppins"/>
              </a:rPr>
              <a:t> as </a:t>
            </a:r>
            <a:r>
              <a:rPr lang="en-US" sz="3000" b="1" i="0" u="none" strike="noStrike" cap="none" dirty="0" err="1">
                <a:solidFill>
                  <a:srgbClr val="FF8040"/>
                </a:solidFill>
                <a:latin typeface="Poppins"/>
                <a:ea typeface="Poppins"/>
                <a:cs typeface="Poppins"/>
                <a:sym typeface="Poppins"/>
              </a:rPr>
              <a:t>receitas</a:t>
            </a:r>
            <a:r>
              <a:rPr lang="en-US" sz="3000" b="1" i="0" u="none" strike="noStrike" cap="none" dirty="0">
                <a:solidFill>
                  <a:srgbClr val="FF8040"/>
                </a:solidFill>
                <a:latin typeface="Poppins"/>
                <a:ea typeface="Poppins"/>
                <a:cs typeface="Poppins"/>
                <a:sym typeface="Poppins"/>
              </a:rPr>
              <a:t> no </a:t>
            </a:r>
            <a:r>
              <a:rPr lang="en-US" sz="3000" b="1" i="0" u="none" strike="noStrike" cap="none" dirty="0" err="1">
                <a:solidFill>
                  <a:srgbClr val="FF8040"/>
                </a:solidFill>
                <a:latin typeface="Poppins"/>
                <a:ea typeface="Poppins"/>
                <a:cs typeface="Poppins"/>
                <a:sym typeface="Poppins"/>
              </a:rPr>
              <a:t>sistema</a:t>
            </a:r>
            <a:r>
              <a:rPr lang="en-US" sz="3000" b="0" i="0" u="none" strike="noStrike" cap="none" dirty="0">
                <a:solidFill>
                  <a:srgbClr val="100F0D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. </a:t>
            </a:r>
            <a:r>
              <a:rPr lang="en-US" sz="3000" b="0" i="0" u="none" strike="noStrike" cap="none" dirty="0" err="1">
                <a:solidFill>
                  <a:srgbClr val="100F0D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Primeiramente</a:t>
            </a:r>
            <a:r>
              <a:rPr lang="en-US" sz="3000" b="0" i="0" u="none" strike="noStrike" cap="none" dirty="0">
                <a:solidFill>
                  <a:srgbClr val="100F0D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, o </a:t>
            </a:r>
            <a:r>
              <a:rPr lang="en-US" sz="3000" b="0" i="0" u="none" strike="noStrike" cap="none" dirty="0" err="1">
                <a:solidFill>
                  <a:srgbClr val="100F0D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usuário</a:t>
            </a:r>
            <a:r>
              <a:rPr lang="en-US" sz="3000" b="0" i="0" u="none" strike="noStrike" cap="none" dirty="0">
                <a:solidFill>
                  <a:srgbClr val="100F0D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</a:t>
            </a:r>
            <a:r>
              <a:rPr lang="en-US" sz="3000" b="0" i="0" u="none" strike="noStrike" cap="none" dirty="0" err="1">
                <a:solidFill>
                  <a:srgbClr val="100F0D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poderá</a:t>
            </a:r>
            <a:r>
              <a:rPr lang="en-US" sz="3000" b="0" i="0" u="none" strike="noStrike" cap="none" dirty="0">
                <a:solidFill>
                  <a:srgbClr val="100F0D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</a:t>
            </a:r>
            <a:r>
              <a:rPr lang="en-US" sz="3000" b="0" i="0" u="none" strike="noStrike" cap="none" dirty="0" err="1">
                <a:solidFill>
                  <a:srgbClr val="100F0D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acessar</a:t>
            </a:r>
            <a:r>
              <a:rPr lang="en-US" sz="3000" b="0" i="0" u="none" strike="noStrike" cap="none" dirty="0">
                <a:solidFill>
                  <a:srgbClr val="100F0D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, </a:t>
            </a:r>
            <a:r>
              <a:rPr lang="en-US" sz="3000" b="0" i="0" u="none" strike="noStrike" cap="none" dirty="0" err="1">
                <a:solidFill>
                  <a:srgbClr val="100F0D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filtrar</a:t>
            </a:r>
            <a:r>
              <a:rPr lang="en-US" sz="3000" b="0" i="0" u="none" strike="noStrike" cap="none" dirty="0">
                <a:solidFill>
                  <a:srgbClr val="100F0D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por </a:t>
            </a:r>
            <a:r>
              <a:rPr lang="en-US" sz="3000" b="1" i="0" u="none" strike="noStrike" cap="none" dirty="0" err="1">
                <a:solidFill>
                  <a:srgbClr val="FF8040"/>
                </a:solidFill>
                <a:latin typeface="Poppins"/>
                <a:ea typeface="Poppins"/>
                <a:cs typeface="Poppins"/>
                <a:sym typeface="Poppins"/>
              </a:rPr>
              <a:t>categorias</a:t>
            </a:r>
            <a:r>
              <a:rPr lang="en-US" sz="3000" b="0" i="0" u="none" strike="noStrike" cap="none" dirty="0">
                <a:solidFill>
                  <a:srgbClr val="FF804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</a:t>
            </a:r>
            <a:r>
              <a:rPr lang="en-US" sz="3000" b="0" i="0" u="none" strike="noStrike" cap="none" dirty="0">
                <a:solidFill>
                  <a:srgbClr val="100F0D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e </a:t>
            </a:r>
            <a:r>
              <a:rPr lang="en-US" sz="3000" b="1" i="0" u="none" strike="noStrike" cap="none" dirty="0" err="1">
                <a:solidFill>
                  <a:srgbClr val="FF8040"/>
                </a:solidFill>
                <a:latin typeface="Poppins"/>
                <a:ea typeface="Poppins"/>
                <a:cs typeface="Poppins"/>
                <a:sym typeface="Poppins"/>
              </a:rPr>
              <a:t>favoritar</a:t>
            </a:r>
            <a:r>
              <a:rPr lang="en-US" sz="3000" b="0" i="0" u="none" strike="noStrike" cap="none" dirty="0">
                <a:solidFill>
                  <a:srgbClr val="FF804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</a:t>
            </a:r>
            <a:r>
              <a:rPr lang="en-US" sz="3000" b="0" i="0" u="none" strike="noStrike" cap="none" dirty="0">
                <a:solidFill>
                  <a:srgbClr val="100F0D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as </a:t>
            </a:r>
            <a:r>
              <a:rPr lang="en-US" sz="3000" b="0" i="0" u="none" strike="noStrike" cap="none" dirty="0" err="1">
                <a:solidFill>
                  <a:srgbClr val="100F0D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receitas</a:t>
            </a:r>
            <a:r>
              <a:rPr lang="en-US" sz="3000" b="0" i="0" u="none" strike="noStrike" cap="none" dirty="0">
                <a:solidFill>
                  <a:srgbClr val="100F0D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. </a:t>
            </a:r>
            <a:r>
              <a:rPr lang="en-US" sz="3000" b="0" i="0" u="none" strike="noStrike" cap="none" dirty="0" err="1">
                <a:solidFill>
                  <a:srgbClr val="100F0D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Em</a:t>
            </a:r>
            <a:r>
              <a:rPr lang="en-US" sz="3000" b="0" i="0" u="none" strike="noStrike" cap="none" dirty="0">
                <a:solidFill>
                  <a:srgbClr val="100F0D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</a:t>
            </a:r>
            <a:r>
              <a:rPr lang="en-US" sz="3000" b="0" i="0" u="none" strike="noStrike" cap="none" dirty="0" err="1">
                <a:solidFill>
                  <a:srgbClr val="100F0D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uma</a:t>
            </a:r>
            <a:r>
              <a:rPr lang="en-US" sz="3000" b="0" i="0" u="none" strike="noStrike" cap="none" dirty="0">
                <a:solidFill>
                  <a:srgbClr val="100F0D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</a:t>
            </a:r>
            <a:r>
              <a:rPr lang="en-US" sz="3000" b="0" i="0" u="none" strike="noStrike" cap="none" dirty="0" err="1">
                <a:solidFill>
                  <a:srgbClr val="100F0D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segunda</a:t>
            </a:r>
            <a:r>
              <a:rPr lang="en-US" sz="3000" b="0" i="0" u="none" strike="noStrike" cap="none" dirty="0">
                <a:solidFill>
                  <a:srgbClr val="100F0D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</a:t>
            </a:r>
            <a:r>
              <a:rPr lang="en-US" sz="3000" b="0" i="0" u="none" strike="noStrike" cap="none" dirty="0" err="1">
                <a:solidFill>
                  <a:srgbClr val="100F0D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versão</a:t>
            </a:r>
            <a:r>
              <a:rPr lang="en-US" sz="3000" b="0" i="0" u="none" strike="noStrike" cap="none" dirty="0">
                <a:solidFill>
                  <a:srgbClr val="100F0D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, o </a:t>
            </a:r>
            <a:r>
              <a:rPr lang="en-US" sz="3000" b="0" i="0" u="none" strike="noStrike" cap="none" dirty="0" err="1">
                <a:solidFill>
                  <a:srgbClr val="100F0D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usuário</a:t>
            </a:r>
            <a:r>
              <a:rPr lang="en-US" sz="3000" b="0" i="0" u="none" strike="noStrike" cap="none" dirty="0">
                <a:solidFill>
                  <a:srgbClr val="100F0D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</a:t>
            </a:r>
            <a:r>
              <a:rPr lang="en-US" sz="3000" b="0" i="0" u="none" strike="noStrike" cap="none" dirty="0" err="1">
                <a:solidFill>
                  <a:srgbClr val="100F0D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também</a:t>
            </a:r>
            <a:r>
              <a:rPr lang="en-US" sz="3000" b="0" i="0" u="none" strike="noStrike" cap="none" dirty="0">
                <a:solidFill>
                  <a:srgbClr val="100F0D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</a:t>
            </a:r>
            <a:r>
              <a:rPr lang="en-US" sz="3000" b="0" i="0" u="none" strike="noStrike" cap="none" dirty="0" err="1">
                <a:solidFill>
                  <a:srgbClr val="100F0D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poderá</a:t>
            </a:r>
            <a:r>
              <a:rPr lang="en-US" sz="3000" b="0" i="0" u="none" strike="noStrike" cap="none" dirty="0">
                <a:solidFill>
                  <a:srgbClr val="100F0D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</a:t>
            </a:r>
            <a:r>
              <a:rPr lang="en-US" sz="3000" b="1" i="0" u="none" strike="noStrike" cap="none" dirty="0" err="1">
                <a:solidFill>
                  <a:srgbClr val="FF8040"/>
                </a:solidFill>
                <a:latin typeface="Poppins"/>
                <a:ea typeface="Poppins"/>
                <a:cs typeface="Poppins"/>
                <a:sym typeface="Poppins"/>
              </a:rPr>
              <a:t>criar</a:t>
            </a:r>
            <a:r>
              <a:rPr lang="en-US" sz="3000" b="1" i="0" u="none" strike="noStrike" cap="none" dirty="0">
                <a:solidFill>
                  <a:srgbClr val="FF804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3000" b="1" i="0" u="none" strike="noStrike" cap="none" dirty="0" err="1">
                <a:solidFill>
                  <a:srgbClr val="FF8040"/>
                </a:solidFill>
                <a:latin typeface="Poppins"/>
                <a:ea typeface="Poppins"/>
                <a:cs typeface="Poppins"/>
                <a:sym typeface="Poppins"/>
              </a:rPr>
              <a:t>receitas</a:t>
            </a:r>
            <a:r>
              <a:rPr lang="en-US" sz="3000" b="0" i="0" u="none" strike="noStrike" cap="none" dirty="0">
                <a:solidFill>
                  <a:srgbClr val="100F0D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e </a:t>
            </a:r>
            <a:r>
              <a:rPr lang="en-US" sz="3000" b="1" i="0" u="none" strike="noStrike" cap="none" dirty="0" err="1">
                <a:solidFill>
                  <a:srgbClr val="FF8040"/>
                </a:solidFill>
                <a:latin typeface="Poppins"/>
                <a:ea typeface="Poppins"/>
                <a:cs typeface="Poppins"/>
                <a:sym typeface="Poppins"/>
              </a:rPr>
              <a:t>seguir</a:t>
            </a:r>
            <a:r>
              <a:rPr lang="en-US" sz="3000" b="1" i="0" u="none" strike="noStrike" cap="none" dirty="0">
                <a:solidFill>
                  <a:srgbClr val="FF8040"/>
                </a:solidFill>
                <a:latin typeface="Poppins"/>
                <a:ea typeface="Poppins"/>
                <a:cs typeface="Poppins"/>
                <a:sym typeface="Poppins"/>
              </a:rPr>
              <a:t> outros </a:t>
            </a:r>
            <a:r>
              <a:rPr lang="en-US" sz="3000" b="1" i="0" u="none" strike="noStrike" cap="none" dirty="0" err="1">
                <a:solidFill>
                  <a:srgbClr val="FF8040"/>
                </a:solidFill>
                <a:latin typeface="Poppins"/>
                <a:ea typeface="Poppins"/>
                <a:cs typeface="Poppins"/>
                <a:sym typeface="Poppins"/>
              </a:rPr>
              <a:t>usuários</a:t>
            </a:r>
            <a:r>
              <a:rPr lang="en-US" sz="3000" b="0" i="0" u="none" strike="noStrike" cap="none" dirty="0">
                <a:solidFill>
                  <a:srgbClr val="100F0D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, para </a:t>
            </a:r>
            <a:r>
              <a:rPr lang="en-US" sz="3000" b="0" i="0" u="none" strike="noStrike" cap="none" dirty="0" err="1">
                <a:solidFill>
                  <a:srgbClr val="100F0D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ter</a:t>
            </a:r>
            <a:r>
              <a:rPr lang="en-US" sz="3000" b="0" i="0" u="none" strike="noStrike" cap="none" dirty="0">
                <a:solidFill>
                  <a:srgbClr val="100F0D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</a:t>
            </a:r>
            <a:r>
              <a:rPr lang="en-US" sz="3000" b="0" i="0" u="none" strike="noStrike" cap="none" dirty="0" err="1">
                <a:solidFill>
                  <a:srgbClr val="100F0D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acesso</a:t>
            </a:r>
            <a:r>
              <a:rPr lang="en-US" sz="3000" b="0" i="0" u="none" strike="noStrike" cap="none" dirty="0">
                <a:solidFill>
                  <a:srgbClr val="100F0D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</a:t>
            </a:r>
            <a:r>
              <a:rPr lang="en-US" sz="3000" b="0" i="0" u="none" strike="noStrike" cap="none" dirty="0" err="1">
                <a:solidFill>
                  <a:srgbClr val="100F0D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às</a:t>
            </a:r>
            <a:r>
              <a:rPr lang="en-US" sz="3000" b="0" i="0" u="none" strike="noStrike" cap="none" dirty="0">
                <a:solidFill>
                  <a:srgbClr val="100F0D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</a:t>
            </a:r>
            <a:r>
              <a:rPr lang="en-US" sz="3000" b="0" i="0" u="none" strike="noStrike" cap="none" dirty="0" err="1">
                <a:solidFill>
                  <a:srgbClr val="100F0D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receitas</a:t>
            </a:r>
            <a:r>
              <a:rPr lang="en-US" sz="3000" b="0" i="0" u="none" strike="noStrike" cap="none" dirty="0">
                <a:solidFill>
                  <a:srgbClr val="100F0D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deles. O </a:t>
            </a:r>
            <a:r>
              <a:rPr lang="en-US" sz="3000" b="0" i="0" u="none" strike="noStrike" cap="none" dirty="0" err="1">
                <a:solidFill>
                  <a:srgbClr val="100F0D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usuário</a:t>
            </a:r>
            <a:r>
              <a:rPr lang="en-US" sz="3000" b="0" i="0" u="none" strike="noStrike" cap="none" dirty="0">
                <a:solidFill>
                  <a:srgbClr val="100F0D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</a:t>
            </a:r>
            <a:r>
              <a:rPr lang="en-US" sz="3000" b="0" i="0" u="none" strike="noStrike" cap="none" dirty="0" err="1">
                <a:solidFill>
                  <a:srgbClr val="100F0D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também</a:t>
            </a:r>
            <a:r>
              <a:rPr lang="en-US" sz="3000" b="0" i="0" u="none" strike="noStrike" cap="none" dirty="0">
                <a:solidFill>
                  <a:srgbClr val="100F0D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</a:t>
            </a:r>
            <a:r>
              <a:rPr lang="en-US" sz="3000" b="0" i="0" u="none" strike="noStrike" cap="none" dirty="0" err="1">
                <a:solidFill>
                  <a:srgbClr val="100F0D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será</a:t>
            </a:r>
            <a:r>
              <a:rPr lang="en-US" sz="3000" b="0" i="0" u="none" strike="noStrike" cap="none" dirty="0">
                <a:solidFill>
                  <a:srgbClr val="100F0D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</a:t>
            </a:r>
            <a:r>
              <a:rPr lang="en-US" sz="3000" b="0" i="0" u="none" strike="noStrike" cap="none" dirty="0" err="1">
                <a:solidFill>
                  <a:srgbClr val="100F0D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capaz</a:t>
            </a:r>
            <a:r>
              <a:rPr lang="en-US" sz="3000" b="0" i="0" u="none" strike="noStrike" cap="none" dirty="0">
                <a:solidFill>
                  <a:srgbClr val="100F0D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de </a:t>
            </a:r>
            <a:r>
              <a:rPr lang="en-US" sz="3000" b="1" i="0" u="none" strike="noStrike" cap="none" dirty="0" err="1">
                <a:solidFill>
                  <a:srgbClr val="FF8040"/>
                </a:solidFill>
                <a:latin typeface="Poppins"/>
                <a:ea typeface="Poppins"/>
                <a:cs typeface="Poppins"/>
                <a:sym typeface="Poppins"/>
              </a:rPr>
              <a:t>alterar</a:t>
            </a:r>
            <a:r>
              <a:rPr lang="en-US" sz="3000" b="1" i="0" u="none" strike="noStrike" cap="none" dirty="0">
                <a:solidFill>
                  <a:srgbClr val="FF8040"/>
                </a:solidFill>
                <a:latin typeface="Poppins"/>
                <a:ea typeface="Poppins"/>
                <a:cs typeface="Poppins"/>
                <a:sym typeface="Poppins"/>
              </a:rPr>
              <a:t> o </a:t>
            </a:r>
            <a:r>
              <a:rPr lang="en-US" sz="3000" b="1" i="0" u="none" strike="noStrike" cap="none" dirty="0" err="1">
                <a:solidFill>
                  <a:srgbClr val="FF8040"/>
                </a:solidFill>
                <a:latin typeface="Poppins"/>
                <a:ea typeface="Poppins"/>
                <a:cs typeface="Poppins"/>
                <a:sym typeface="Poppins"/>
              </a:rPr>
              <a:t>rendimento</a:t>
            </a:r>
            <a:r>
              <a:rPr lang="en-US" sz="3000" b="0" i="0" u="none" strike="noStrike" cap="none" dirty="0">
                <a:solidFill>
                  <a:srgbClr val="100F0D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da </a:t>
            </a:r>
            <a:r>
              <a:rPr lang="en-US" sz="3000" b="0" i="0" u="none" strike="noStrike" cap="none" dirty="0" err="1">
                <a:solidFill>
                  <a:srgbClr val="100F0D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receita</a:t>
            </a:r>
            <a:r>
              <a:rPr lang="en-US" sz="3000" b="0" i="0" u="none" strike="noStrike" cap="none" dirty="0">
                <a:solidFill>
                  <a:srgbClr val="100F0D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, e </a:t>
            </a:r>
            <a:r>
              <a:rPr lang="en-US" sz="3000" b="0" i="0" u="none" strike="noStrike" cap="none" dirty="0" err="1">
                <a:solidFill>
                  <a:srgbClr val="100F0D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os</a:t>
            </a:r>
            <a:r>
              <a:rPr lang="en-US" sz="3000" b="0" i="0" u="none" strike="noStrike" cap="none" dirty="0">
                <a:solidFill>
                  <a:srgbClr val="100F0D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</a:t>
            </a:r>
            <a:r>
              <a:rPr lang="en-US" sz="3000" b="0" i="0" u="none" strike="noStrike" cap="none" dirty="0" err="1">
                <a:solidFill>
                  <a:srgbClr val="100F0D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ingredientes</a:t>
            </a:r>
            <a:r>
              <a:rPr lang="en-US" sz="3000" b="0" i="0" u="none" strike="noStrike" cap="none" dirty="0">
                <a:solidFill>
                  <a:srgbClr val="100F0D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</a:t>
            </a:r>
            <a:r>
              <a:rPr lang="en-US" sz="3000" b="0" i="0" u="none" strike="noStrike" cap="none" dirty="0" err="1">
                <a:solidFill>
                  <a:srgbClr val="100F0D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serão</a:t>
            </a:r>
            <a:r>
              <a:rPr lang="en-US" sz="3000" b="0" i="0" u="none" strike="noStrike" cap="none" dirty="0">
                <a:solidFill>
                  <a:srgbClr val="100F0D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</a:t>
            </a:r>
            <a:r>
              <a:rPr lang="en-US" sz="3000" b="0" i="0" u="none" strike="noStrike" cap="none" dirty="0" err="1">
                <a:solidFill>
                  <a:srgbClr val="100F0D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redimensionados</a:t>
            </a:r>
            <a:r>
              <a:rPr lang="en-US" sz="3000" b="0" i="0" u="none" strike="noStrike" cap="none" dirty="0">
                <a:solidFill>
                  <a:srgbClr val="100F0D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</a:t>
            </a:r>
            <a:r>
              <a:rPr lang="en-US" sz="3000" b="0" i="0" u="none" strike="noStrike" cap="none" dirty="0" err="1">
                <a:solidFill>
                  <a:srgbClr val="100F0D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proporcionalmente</a:t>
            </a:r>
            <a:r>
              <a:rPr lang="en-US" sz="3000" b="0" i="0" u="none" strike="noStrike" cap="none" dirty="0">
                <a:solidFill>
                  <a:srgbClr val="100F0D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. Na </a:t>
            </a:r>
            <a:r>
              <a:rPr lang="en-US" sz="3000" b="0" i="0" u="none" strike="noStrike" cap="none" dirty="0" err="1">
                <a:solidFill>
                  <a:srgbClr val="100F0D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segunda</a:t>
            </a:r>
            <a:r>
              <a:rPr lang="en-US" sz="3000" b="0" i="0" u="none" strike="noStrike" cap="none" dirty="0">
                <a:solidFill>
                  <a:srgbClr val="100F0D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</a:t>
            </a:r>
            <a:r>
              <a:rPr lang="en-US" sz="3000" b="0" i="0" u="none" strike="noStrike" cap="none" dirty="0" err="1">
                <a:solidFill>
                  <a:srgbClr val="100F0D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versão</a:t>
            </a:r>
            <a:r>
              <a:rPr lang="en-US" sz="3000" b="0" i="0" u="none" strike="noStrike" cap="none" dirty="0">
                <a:solidFill>
                  <a:srgbClr val="100F0D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, </a:t>
            </a:r>
            <a:r>
              <a:rPr lang="en-US" sz="3000" b="0" i="0" u="none" strike="noStrike" cap="none" dirty="0" err="1">
                <a:solidFill>
                  <a:srgbClr val="100F0D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ainda</a:t>
            </a:r>
            <a:r>
              <a:rPr lang="en-US" sz="3000" b="0" i="0" u="none" strike="noStrike" cap="none" dirty="0">
                <a:solidFill>
                  <a:srgbClr val="100F0D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, o </a:t>
            </a:r>
            <a:r>
              <a:rPr lang="en-US" sz="3000" b="0" i="0" u="none" strike="noStrike" cap="none" dirty="0" err="1">
                <a:solidFill>
                  <a:srgbClr val="100F0D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usuário</a:t>
            </a:r>
            <a:r>
              <a:rPr lang="en-US" sz="3000" b="0" i="0" u="none" strike="noStrike" cap="none" dirty="0">
                <a:solidFill>
                  <a:srgbClr val="100F0D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</a:t>
            </a:r>
            <a:r>
              <a:rPr lang="en-US" sz="3000" b="0" i="0" u="none" strike="noStrike" cap="none" dirty="0" err="1">
                <a:solidFill>
                  <a:srgbClr val="100F0D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poderá</a:t>
            </a:r>
            <a:r>
              <a:rPr lang="en-US" sz="3000" b="0" i="0" u="none" strike="noStrike" cap="none" dirty="0">
                <a:solidFill>
                  <a:srgbClr val="100F0D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</a:t>
            </a:r>
            <a:r>
              <a:rPr lang="en-US" sz="3000" b="1" i="0" u="none" strike="noStrike" cap="none" dirty="0" err="1">
                <a:solidFill>
                  <a:srgbClr val="FF8040"/>
                </a:solidFill>
                <a:latin typeface="Poppins"/>
                <a:ea typeface="Poppins"/>
                <a:cs typeface="Poppins"/>
                <a:sym typeface="Poppins"/>
              </a:rPr>
              <a:t>avaliar</a:t>
            </a:r>
            <a:r>
              <a:rPr lang="en-US" sz="3000" b="1" i="0" u="none" strike="noStrike" cap="none" dirty="0">
                <a:solidFill>
                  <a:srgbClr val="FF804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3000" b="1" i="0" u="none" strike="noStrike" cap="none" dirty="0" err="1">
                <a:solidFill>
                  <a:srgbClr val="FF8040"/>
                </a:solidFill>
                <a:latin typeface="Poppins"/>
                <a:ea typeface="Poppins"/>
                <a:cs typeface="Poppins"/>
                <a:sym typeface="Poppins"/>
              </a:rPr>
              <a:t>uma</a:t>
            </a:r>
            <a:r>
              <a:rPr lang="en-US" sz="3000" b="1" i="0" u="none" strike="noStrike" cap="none" dirty="0">
                <a:solidFill>
                  <a:srgbClr val="FF804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3000" b="1" i="0" u="none" strike="noStrike" cap="none" dirty="0" err="1">
                <a:solidFill>
                  <a:srgbClr val="FF8040"/>
                </a:solidFill>
                <a:latin typeface="Poppins"/>
                <a:ea typeface="Poppins"/>
                <a:cs typeface="Poppins"/>
                <a:sym typeface="Poppins"/>
              </a:rPr>
              <a:t>receita</a:t>
            </a:r>
            <a:r>
              <a:rPr lang="en-US" sz="3000" b="0" i="0" u="none" strike="noStrike" cap="none" dirty="0">
                <a:solidFill>
                  <a:srgbClr val="100F0D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com </a:t>
            </a:r>
            <a:r>
              <a:rPr lang="en-US" sz="3000" b="0" i="0" u="none" strike="noStrike" cap="none" dirty="0" err="1">
                <a:solidFill>
                  <a:srgbClr val="100F0D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uma</a:t>
            </a:r>
            <a:r>
              <a:rPr lang="en-US" sz="3000" b="0" i="0" u="none" strike="noStrike" cap="none" dirty="0">
                <a:solidFill>
                  <a:srgbClr val="100F0D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nota de 1 a 5, que </a:t>
            </a:r>
            <a:r>
              <a:rPr lang="en-US" sz="3000" b="0" i="0" u="none" strike="noStrike" cap="none" dirty="0" err="1">
                <a:solidFill>
                  <a:srgbClr val="100F0D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será</a:t>
            </a:r>
            <a:r>
              <a:rPr lang="en-US" sz="3000" b="0" i="0" u="none" strike="noStrike" cap="none" dirty="0">
                <a:solidFill>
                  <a:srgbClr val="100F0D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</a:t>
            </a:r>
            <a:r>
              <a:rPr lang="en-US" sz="3000" b="0" i="0" u="none" strike="noStrike" cap="none" dirty="0" err="1">
                <a:solidFill>
                  <a:srgbClr val="100F0D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usada</a:t>
            </a:r>
            <a:r>
              <a:rPr lang="en-US" sz="3000" b="0" i="0" u="none" strike="noStrike" cap="none" dirty="0">
                <a:solidFill>
                  <a:srgbClr val="100F0D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para </a:t>
            </a:r>
            <a:r>
              <a:rPr lang="en-US" sz="3000" b="0" i="0" u="none" strike="noStrike" cap="none" dirty="0" err="1">
                <a:solidFill>
                  <a:srgbClr val="100F0D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calcular</a:t>
            </a:r>
            <a:r>
              <a:rPr lang="en-US" sz="3000" b="0" i="0" u="none" strike="noStrike" cap="none" dirty="0">
                <a:solidFill>
                  <a:srgbClr val="100F0D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a </a:t>
            </a:r>
            <a:r>
              <a:rPr lang="en-US" sz="3000" b="0" i="0" u="none" strike="noStrike" cap="none" dirty="0" err="1">
                <a:solidFill>
                  <a:srgbClr val="100F0D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média</a:t>
            </a:r>
            <a:r>
              <a:rPr lang="en-US" sz="3000" b="0" i="0" u="none" strike="noStrike" cap="none" dirty="0">
                <a:solidFill>
                  <a:srgbClr val="100F0D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de </a:t>
            </a:r>
            <a:r>
              <a:rPr lang="en-US" sz="3000" b="0" i="0" u="none" strike="noStrike" cap="none" dirty="0" err="1">
                <a:solidFill>
                  <a:srgbClr val="100F0D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avaliações</a:t>
            </a:r>
            <a:r>
              <a:rPr lang="en-US" sz="3000" b="0" i="0" u="none" strike="noStrike" cap="none" dirty="0">
                <a:solidFill>
                  <a:srgbClr val="100F0D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da </a:t>
            </a:r>
            <a:r>
              <a:rPr lang="en-US" sz="3000" b="0" i="0" u="none" strike="noStrike" cap="none" dirty="0" err="1">
                <a:solidFill>
                  <a:srgbClr val="100F0D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receita</a:t>
            </a:r>
            <a:r>
              <a:rPr lang="en-US" sz="3000" b="0" i="0" u="none" strike="noStrike" cap="none" dirty="0">
                <a:solidFill>
                  <a:srgbClr val="100F0D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e </a:t>
            </a:r>
            <a:r>
              <a:rPr lang="en-US" sz="3000" b="0" i="0" u="none" strike="noStrike" cap="none" dirty="0" err="1">
                <a:solidFill>
                  <a:srgbClr val="100F0D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classificá</a:t>
            </a:r>
            <a:r>
              <a:rPr lang="en-US" sz="3000" b="0" i="0" u="none" strike="noStrike" cap="none" dirty="0">
                <a:solidFill>
                  <a:srgbClr val="100F0D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-la </a:t>
            </a:r>
            <a:r>
              <a:rPr lang="en-US" sz="3000" b="0" i="0" u="none" strike="noStrike" cap="none" dirty="0" err="1">
                <a:solidFill>
                  <a:srgbClr val="100F0D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como</a:t>
            </a:r>
            <a:r>
              <a:rPr lang="en-US" sz="3000" b="0" i="0" u="none" strike="noStrike" cap="none" dirty="0">
                <a:solidFill>
                  <a:srgbClr val="100F0D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</a:t>
            </a:r>
            <a:r>
              <a:rPr lang="en-US" sz="3000" b="0" i="0" u="none" strike="noStrike" cap="none" dirty="0" err="1">
                <a:solidFill>
                  <a:srgbClr val="100F0D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prioridade</a:t>
            </a:r>
            <a:r>
              <a:rPr lang="en-US" sz="3000" b="0" i="0" u="none" strike="noStrike" cap="none" dirty="0">
                <a:solidFill>
                  <a:srgbClr val="100F0D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de </a:t>
            </a:r>
            <a:r>
              <a:rPr lang="en-US" sz="3000" b="0" i="0" u="none" strike="noStrike" cap="none" dirty="0" err="1">
                <a:solidFill>
                  <a:srgbClr val="100F0D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exibição</a:t>
            </a:r>
            <a:r>
              <a:rPr lang="en-US" sz="3000" b="0" i="0" u="none" strike="noStrike" cap="none" dirty="0">
                <a:solidFill>
                  <a:srgbClr val="100F0D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</a:t>
            </a:r>
            <a:r>
              <a:rPr lang="en-US" sz="3000" b="0" i="0" u="none" strike="noStrike" cap="none" dirty="0" err="1">
                <a:solidFill>
                  <a:srgbClr val="100F0D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em</a:t>
            </a:r>
            <a:r>
              <a:rPr lang="en-US" sz="3000" b="0" i="0" u="none" strike="noStrike" cap="none" dirty="0">
                <a:solidFill>
                  <a:srgbClr val="100F0D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</a:t>
            </a:r>
            <a:r>
              <a:rPr lang="en-US" sz="3000" b="0" i="0" u="none" strike="noStrike" cap="none" dirty="0" err="1">
                <a:solidFill>
                  <a:srgbClr val="100F0D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filtragens</a:t>
            </a:r>
            <a:r>
              <a:rPr lang="en-US" sz="3000" b="0" i="0" u="none" strike="noStrike" cap="none" dirty="0">
                <a:solidFill>
                  <a:srgbClr val="100F0D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(</a:t>
            </a:r>
            <a:r>
              <a:rPr lang="en-US" sz="3000" b="1" i="0" u="none" strike="noStrike" cap="none" dirty="0" err="1">
                <a:solidFill>
                  <a:srgbClr val="FF8040"/>
                </a:solidFill>
                <a:latin typeface="Poppins"/>
                <a:ea typeface="Poppins"/>
                <a:cs typeface="Poppins"/>
                <a:sym typeface="Poppins"/>
              </a:rPr>
              <a:t>destaque</a:t>
            </a:r>
            <a:r>
              <a:rPr lang="en-US" sz="3000" b="1" i="0" u="none" strike="noStrike" cap="none" dirty="0">
                <a:solidFill>
                  <a:srgbClr val="FF8040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en-US" sz="3000" b="1" i="0" u="none" strike="noStrike" cap="none" dirty="0" err="1">
                <a:solidFill>
                  <a:srgbClr val="FF8040"/>
                </a:solidFill>
                <a:latin typeface="Poppins"/>
                <a:ea typeface="Poppins"/>
                <a:cs typeface="Poppins"/>
                <a:sym typeface="Poppins"/>
              </a:rPr>
              <a:t>mais</a:t>
            </a:r>
            <a:r>
              <a:rPr lang="en-US" sz="3000" b="1" i="0" u="none" strike="noStrike" cap="none" dirty="0">
                <a:solidFill>
                  <a:srgbClr val="FF804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3000" b="1" i="0" u="none" strike="noStrike" cap="none" dirty="0" err="1">
                <a:solidFill>
                  <a:srgbClr val="FF8040"/>
                </a:solidFill>
                <a:latin typeface="Poppins"/>
                <a:ea typeface="Poppins"/>
                <a:cs typeface="Poppins"/>
                <a:sym typeface="Poppins"/>
              </a:rPr>
              <a:t>bem</a:t>
            </a:r>
            <a:r>
              <a:rPr lang="en-US" sz="3000" b="1" i="0" u="none" strike="noStrike" cap="none" dirty="0">
                <a:solidFill>
                  <a:srgbClr val="FF804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3000" b="1" i="0" u="none" strike="noStrike" cap="none" dirty="0" err="1">
                <a:solidFill>
                  <a:srgbClr val="FF8040"/>
                </a:solidFill>
                <a:latin typeface="Poppins"/>
                <a:ea typeface="Poppins"/>
                <a:cs typeface="Poppins"/>
                <a:sym typeface="Poppins"/>
              </a:rPr>
              <a:t>avaliadas</a:t>
            </a:r>
            <a:r>
              <a:rPr lang="en-US" sz="3000" b="0" i="0" u="none" strike="noStrike" cap="none" dirty="0">
                <a:solidFill>
                  <a:srgbClr val="100F0D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, </a:t>
            </a:r>
            <a:r>
              <a:rPr lang="en-US" sz="3000" b="0" i="0" u="none" strike="noStrike" cap="none" dirty="0" err="1">
                <a:solidFill>
                  <a:srgbClr val="100F0D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etc</a:t>
            </a:r>
            <a:r>
              <a:rPr lang="en-US" sz="3000" b="0" i="0" u="none" strike="noStrike" cap="none" dirty="0">
                <a:solidFill>
                  <a:srgbClr val="100F0D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) </a:t>
            </a:r>
            <a:r>
              <a:rPr lang="en-US" sz="3000" b="0" i="0" u="none" strike="noStrike" cap="none" dirty="0" err="1">
                <a:solidFill>
                  <a:srgbClr val="100F0D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ou</a:t>
            </a:r>
            <a:r>
              <a:rPr lang="en-US" sz="3000" b="0" i="0" u="none" strike="noStrike" cap="none" dirty="0">
                <a:solidFill>
                  <a:srgbClr val="100F0D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</a:t>
            </a:r>
            <a:r>
              <a:rPr lang="en-US" sz="3000" b="0" i="0" u="none" strike="noStrike" cap="none" dirty="0" err="1">
                <a:solidFill>
                  <a:srgbClr val="100F0D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não</a:t>
            </a:r>
            <a:r>
              <a:rPr lang="en-US" sz="3000" b="0" i="0" u="none" strike="noStrike" cap="none" dirty="0">
                <a:solidFill>
                  <a:srgbClr val="100F0D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.</a:t>
            </a:r>
            <a:endParaRPr dirty="0"/>
          </a:p>
          <a:p>
            <a:pPr marL="0" marR="0" lvl="0" indent="0" algn="just" rtl="0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 b="0" i="0" u="none" strike="noStrike" cap="none" dirty="0">
              <a:solidFill>
                <a:srgbClr val="100F0D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54" name="Google Shape;154;p17"/>
          <p:cNvSpPr txBox="1"/>
          <p:nvPr/>
        </p:nvSpPr>
        <p:spPr>
          <a:xfrm>
            <a:off x="1173007" y="1028700"/>
            <a:ext cx="14242853" cy="1234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1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Minimundo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iterate type="lt">
                                    <p:tmPct val="12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8"/>
          <p:cNvSpPr/>
          <p:nvPr/>
        </p:nvSpPr>
        <p:spPr>
          <a:xfrm>
            <a:off x="9144000" y="0"/>
            <a:ext cx="9144000" cy="10287000"/>
          </a:xfrm>
          <a:prstGeom prst="rect">
            <a:avLst/>
          </a:prstGeom>
          <a:solidFill>
            <a:srgbClr val="F87B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18"/>
          <p:cNvSpPr txBox="1"/>
          <p:nvPr/>
        </p:nvSpPr>
        <p:spPr>
          <a:xfrm>
            <a:off x="427121" y="666777"/>
            <a:ext cx="8153700" cy="13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 b="1" i="0" u="none" strike="noStrike" cap="none">
                <a:solidFill>
                  <a:srgbClr val="100F0D"/>
                </a:solidFill>
                <a:latin typeface="Poppins"/>
                <a:ea typeface="Poppins"/>
                <a:cs typeface="Poppins"/>
                <a:sym typeface="Poppins"/>
              </a:rPr>
              <a:t>Versão 1</a:t>
            </a:r>
            <a:endParaRPr/>
          </a:p>
        </p:txBody>
      </p:sp>
      <p:sp>
        <p:nvSpPr>
          <p:cNvPr id="165" name="Google Shape;165;p18"/>
          <p:cNvSpPr txBox="1"/>
          <p:nvPr/>
        </p:nvSpPr>
        <p:spPr>
          <a:xfrm>
            <a:off x="427121" y="2374078"/>
            <a:ext cx="8153700" cy="6786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647700" marR="0" lvl="1" indent="-311150" algn="l" rtl="0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rgbClr val="100F0D"/>
              </a:buClr>
              <a:buSzPts val="2800"/>
              <a:buFont typeface="Arial"/>
              <a:buChar char="•"/>
            </a:pPr>
            <a:r>
              <a:rPr lang="en-US" sz="2800" b="0" i="0" u="none" strike="noStrike" cap="none" dirty="0" err="1">
                <a:solidFill>
                  <a:srgbClr val="100F0D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Cadastro</a:t>
            </a:r>
            <a:r>
              <a:rPr lang="en-US" sz="2800" b="0" i="0" u="none" strike="noStrike" cap="none" dirty="0">
                <a:solidFill>
                  <a:srgbClr val="100F0D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, login, </a:t>
            </a:r>
            <a:r>
              <a:rPr lang="en-US" sz="2800" b="0" i="0" u="none" strike="noStrike" cap="none" dirty="0" err="1">
                <a:solidFill>
                  <a:srgbClr val="100F0D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modificação</a:t>
            </a:r>
            <a:r>
              <a:rPr lang="en-US" sz="2800" b="0" i="0" u="none" strike="noStrike" cap="none" dirty="0">
                <a:solidFill>
                  <a:srgbClr val="100F0D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e </a:t>
            </a:r>
            <a:r>
              <a:rPr lang="en-US" sz="2800" b="0" i="0" u="none" strike="noStrike" cap="none" dirty="0" err="1">
                <a:solidFill>
                  <a:srgbClr val="100F0D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exclusão</a:t>
            </a:r>
            <a:r>
              <a:rPr lang="en-US" sz="2800" b="0" i="0" u="none" strike="noStrike" cap="none" dirty="0">
                <a:solidFill>
                  <a:srgbClr val="100F0D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de </a:t>
            </a:r>
            <a:r>
              <a:rPr lang="en-US" sz="2800" b="0" i="0" u="none" strike="noStrike" cap="none" dirty="0" err="1">
                <a:solidFill>
                  <a:srgbClr val="100F0D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conta</a:t>
            </a:r>
            <a:r>
              <a:rPr lang="en-US" sz="2800" b="0" i="0" u="none" strike="noStrike" cap="none" dirty="0">
                <a:solidFill>
                  <a:srgbClr val="100F0D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de </a:t>
            </a:r>
            <a:r>
              <a:rPr lang="en-US" sz="2800" b="0" i="0" u="none" strike="noStrike" cap="none" dirty="0" err="1">
                <a:solidFill>
                  <a:srgbClr val="100F0D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usuários</a:t>
            </a:r>
            <a:endParaRPr sz="1200" dirty="0"/>
          </a:p>
          <a:p>
            <a:pPr marL="647700" marR="0" lvl="1" indent="-311150" algn="l" rtl="0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rgbClr val="100F0D"/>
              </a:buClr>
              <a:buSzPts val="2800"/>
              <a:buFont typeface="Arial"/>
              <a:buChar char="•"/>
            </a:pPr>
            <a:r>
              <a:rPr lang="en-US" sz="2800" b="0" i="0" u="none" strike="noStrike" cap="none" dirty="0" err="1">
                <a:solidFill>
                  <a:srgbClr val="100F0D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Favoritagem</a:t>
            </a:r>
            <a:r>
              <a:rPr lang="en-US" sz="2800" b="0" i="0" u="none" strike="noStrike" cap="none" dirty="0">
                <a:solidFill>
                  <a:srgbClr val="100F0D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e </a:t>
            </a:r>
            <a:r>
              <a:rPr lang="en-US" sz="2800" b="0" i="0" u="none" strike="noStrike" cap="none" dirty="0" err="1">
                <a:solidFill>
                  <a:srgbClr val="100F0D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desfavoritagem</a:t>
            </a:r>
            <a:r>
              <a:rPr lang="en-US" sz="2800" b="0" i="0" u="none" strike="noStrike" cap="none" dirty="0">
                <a:solidFill>
                  <a:srgbClr val="100F0D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de </a:t>
            </a:r>
            <a:r>
              <a:rPr lang="en-US" sz="2800" b="0" i="0" u="none" strike="noStrike" cap="none" dirty="0" err="1">
                <a:solidFill>
                  <a:srgbClr val="100F0D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receitas</a:t>
            </a:r>
            <a:endParaRPr sz="1200" dirty="0"/>
          </a:p>
          <a:p>
            <a:pPr marL="647700" marR="0" lvl="1" indent="-311150" algn="l" rtl="0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rgbClr val="100F0D"/>
              </a:buClr>
              <a:buSzPts val="2800"/>
              <a:buFont typeface="Arial"/>
              <a:buChar char="•"/>
            </a:pPr>
            <a:r>
              <a:rPr lang="en-US" sz="2800" b="0" i="0" u="none" strike="noStrike" cap="none" dirty="0" err="1">
                <a:solidFill>
                  <a:srgbClr val="100F0D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Exibição</a:t>
            </a:r>
            <a:r>
              <a:rPr lang="en-US" sz="2800" b="0" i="0" u="none" strike="noStrike" cap="none" dirty="0">
                <a:solidFill>
                  <a:srgbClr val="100F0D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de </a:t>
            </a:r>
            <a:r>
              <a:rPr lang="en-US" sz="2800" b="0" i="0" u="none" strike="noStrike" cap="none" dirty="0" err="1">
                <a:solidFill>
                  <a:srgbClr val="100F0D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receitas</a:t>
            </a:r>
            <a:r>
              <a:rPr lang="en-US" sz="2800" b="0" i="0" u="none" strike="noStrike" cap="none" dirty="0">
                <a:solidFill>
                  <a:srgbClr val="100F0D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</a:t>
            </a:r>
            <a:r>
              <a:rPr lang="en-US" sz="2800" b="0" i="0" u="none" strike="noStrike" cap="none" dirty="0" err="1">
                <a:solidFill>
                  <a:srgbClr val="100F0D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favoritas</a:t>
            </a:r>
            <a:endParaRPr sz="1200" dirty="0"/>
          </a:p>
          <a:p>
            <a:pPr marL="647700" marR="0" lvl="1" indent="-311150" algn="l" rtl="0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rgbClr val="100F0D"/>
              </a:buClr>
              <a:buSzPts val="2800"/>
              <a:buFont typeface="Arial"/>
              <a:buChar char="•"/>
            </a:pPr>
            <a:r>
              <a:rPr lang="en-US" sz="2800" b="0" i="0" u="none" strike="noStrike" cap="none" dirty="0" err="1">
                <a:solidFill>
                  <a:srgbClr val="100F0D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Exibição</a:t>
            </a:r>
            <a:r>
              <a:rPr lang="en-US" sz="2800" b="0" i="0" u="none" strike="noStrike" cap="none" dirty="0">
                <a:solidFill>
                  <a:srgbClr val="100F0D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de </a:t>
            </a:r>
            <a:r>
              <a:rPr lang="en-US" sz="2800" b="0" i="0" u="none" strike="noStrike" cap="none" dirty="0" err="1">
                <a:solidFill>
                  <a:srgbClr val="100F0D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todas</a:t>
            </a:r>
            <a:r>
              <a:rPr lang="en-US" sz="2800" b="0" i="0" u="none" strike="noStrike" cap="none" dirty="0">
                <a:solidFill>
                  <a:srgbClr val="100F0D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as </a:t>
            </a:r>
            <a:r>
              <a:rPr lang="en-US" sz="2800" b="0" i="0" u="none" strike="noStrike" cap="none" dirty="0" err="1">
                <a:solidFill>
                  <a:srgbClr val="100F0D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receitas</a:t>
            </a:r>
            <a:endParaRPr sz="1200" dirty="0"/>
          </a:p>
          <a:p>
            <a:pPr marL="647700" marR="0" lvl="1" indent="-311150" algn="l" rtl="0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rgbClr val="100F0D"/>
              </a:buClr>
              <a:buSzPts val="2800"/>
              <a:buFont typeface="Arial"/>
              <a:buChar char="•"/>
            </a:pPr>
            <a:r>
              <a:rPr lang="en-US" sz="2800" b="0" i="0" u="none" strike="noStrike" cap="none" dirty="0" err="1">
                <a:solidFill>
                  <a:srgbClr val="100F0D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Exibição</a:t>
            </a:r>
            <a:r>
              <a:rPr lang="en-US" sz="2800" b="0" i="0" u="none" strike="noStrike" cap="none" dirty="0">
                <a:solidFill>
                  <a:srgbClr val="100F0D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de </a:t>
            </a:r>
            <a:r>
              <a:rPr lang="en-US" sz="2800" b="0" i="0" u="none" strike="noStrike" cap="none" dirty="0" err="1">
                <a:solidFill>
                  <a:srgbClr val="100F0D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receitas</a:t>
            </a:r>
            <a:r>
              <a:rPr lang="en-US" sz="2800" b="0" i="0" u="none" strike="noStrike" cap="none" dirty="0">
                <a:solidFill>
                  <a:srgbClr val="100F0D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por </a:t>
            </a:r>
            <a:r>
              <a:rPr lang="en-US" sz="2800" b="0" i="0" u="none" strike="noStrike" cap="none" dirty="0" err="1">
                <a:solidFill>
                  <a:srgbClr val="100F0D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categorias</a:t>
            </a:r>
            <a:endParaRPr sz="1200" dirty="0"/>
          </a:p>
          <a:p>
            <a:pPr marL="647700" marR="0" lvl="1" indent="-311150" algn="l" rtl="0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rgbClr val="100F0D"/>
              </a:buClr>
              <a:buSzPts val="2800"/>
              <a:buFont typeface="Arial"/>
              <a:buChar char="•"/>
            </a:pPr>
            <a:r>
              <a:rPr lang="en-US" sz="2800" b="0" i="0" u="none" strike="noStrike" cap="none" dirty="0" err="1">
                <a:solidFill>
                  <a:srgbClr val="100F0D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Busca</a:t>
            </a:r>
            <a:r>
              <a:rPr lang="en-US" sz="2800" b="0" i="0" u="none" strike="noStrike" cap="none" dirty="0">
                <a:solidFill>
                  <a:srgbClr val="100F0D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de </a:t>
            </a:r>
            <a:r>
              <a:rPr lang="en-US" sz="2800" b="0" i="0" u="none" strike="noStrike" cap="none" dirty="0" err="1">
                <a:solidFill>
                  <a:srgbClr val="100F0D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receitas</a:t>
            </a:r>
            <a:endParaRPr sz="1200" dirty="0"/>
          </a:p>
          <a:p>
            <a:pPr marL="647700" marR="0" lvl="1" indent="-311150" algn="l" rtl="0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rgbClr val="100F0D"/>
              </a:buClr>
              <a:buSzPts val="2800"/>
              <a:buFont typeface="Arial"/>
              <a:buChar char="•"/>
            </a:pPr>
            <a:r>
              <a:rPr lang="en-US" sz="2800" b="0" i="0" u="none" strike="noStrike" cap="none" dirty="0" err="1">
                <a:solidFill>
                  <a:srgbClr val="100F0D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Alteração</a:t>
            </a:r>
            <a:r>
              <a:rPr lang="en-US" sz="2800" b="0" i="0" u="none" strike="noStrike" cap="none" dirty="0">
                <a:solidFill>
                  <a:srgbClr val="100F0D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de </a:t>
            </a:r>
            <a:r>
              <a:rPr lang="en-US" sz="2800" b="0" i="0" u="none" strike="noStrike" cap="none" dirty="0" err="1">
                <a:solidFill>
                  <a:srgbClr val="100F0D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rendimento</a:t>
            </a:r>
            <a:r>
              <a:rPr lang="en-US" sz="2800" b="0" i="0" u="none" strike="noStrike" cap="none" dirty="0">
                <a:solidFill>
                  <a:srgbClr val="100F0D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de </a:t>
            </a:r>
            <a:r>
              <a:rPr lang="en-US" sz="2800" b="0" i="0" u="none" strike="noStrike" cap="none" dirty="0" err="1">
                <a:solidFill>
                  <a:srgbClr val="100F0D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receitas</a:t>
            </a:r>
            <a:endParaRPr sz="1200" dirty="0"/>
          </a:p>
        </p:txBody>
      </p:sp>
      <p:pic>
        <p:nvPicPr>
          <p:cNvPr id="166" name="Google Shape;166;p18"/>
          <p:cNvPicPr preferRelativeResize="0"/>
          <p:nvPr/>
        </p:nvPicPr>
        <p:blipFill rotWithShape="1">
          <a:blip r:embed="rId3">
            <a:alphaModFix/>
          </a:blip>
          <a:srcRect t="874" r="11254"/>
          <a:stretch/>
        </p:blipFill>
        <p:spPr>
          <a:xfrm>
            <a:off x="9158762" y="44988"/>
            <a:ext cx="9129238" cy="10197024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18"/>
          <p:cNvSpPr txBox="1"/>
          <p:nvPr/>
        </p:nvSpPr>
        <p:spPr>
          <a:xfrm>
            <a:off x="9654234" y="666777"/>
            <a:ext cx="8123400" cy="13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Versão 2</a:t>
            </a:r>
            <a:endParaRPr/>
          </a:p>
        </p:txBody>
      </p:sp>
      <p:sp>
        <p:nvSpPr>
          <p:cNvPr id="168" name="Google Shape;168;p18"/>
          <p:cNvSpPr txBox="1"/>
          <p:nvPr/>
        </p:nvSpPr>
        <p:spPr>
          <a:xfrm>
            <a:off x="9654234" y="2374078"/>
            <a:ext cx="8123400" cy="495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647700" marR="0" lvl="1" indent="-311150" algn="l" rtl="0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Char char="•"/>
            </a:pPr>
            <a:r>
              <a:rPr lang="en-US" sz="2800" b="0" i="0" u="none" strike="noStrike" cap="none" dirty="0" err="1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Usuário</a:t>
            </a:r>
            <a:r>
              <a:rPr lang="en-US" sz="2800" b="0" i="0" u="none" strike="noStrike" cap="none" dirty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</a:t>
            </a:r>
            <a:r>
              <a:rPr lang="en-US" sz="2800" b="0" i="0" u="none" strike="noStrike" cap="none" dirty="0" err="1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poderá</a:t>
            </a:r>
            <a:r>
              <a:rPr lang="en-US" sz="2800" b="0" i="0" u="none" strike="noStrike" cap="none" dirty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</a:t>
            </a:r>
            <a:r>
              <a:rPr lang="en-US" sz="2800" b="0" i="0" u="none" strike="noStrike" cap="none" dirty="0" err="1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fazer</a:t>
            </a:r>
            <a:r>
              <a:rPr lang="en-US" sz="2800" b="0" i="0" u="none" strike="noStrike" cap="none" dirty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</a:t>
            </a:r>
            <a:r>
              <a:rPr lang="en-US" sz="2800" b="0" i="0" u="none" strike="noStrike" cap="none" dirty="0" err="1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cadastro</a:t>
            </a:r>
            <a:r>
              <a:rPr lang="en-US" sz="2800" b="0" i="0" u="none" strike="noStrike" cap="none" dirty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, </a:t>
            </a:r>
            <a:r>
              <a:rPr lang="en-US" sz="2800" b="0" i="0" u="none" strike="noStrike" cap="none" dirty="0" err="1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modificação</a:t>
            </a:r>
            <a:r>
              <a:rPr lang="en-US" sz="2800" b="0" i="0" u="none" strike="noStrike" cap="none" dirty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e </a:t>
            </a:r>
            <a:r>
              <a:rPr lang="en-US" sz="2800" b="0" i="0" u="none" strike="noStrike" cap="none" dirty="0" err="1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exclusão</a:t>
            </a:r>
            <a:r>
              <a:rPr lang="en-US" sz="2800" b="0" i="0" u="none" strike="noStrike" cap="none" dirty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de </a:t>
            </a:r>
            <a:r>
              <a:rPr lang="en-US" sz="2800" b="0" i="0" u="none" strike="noStrike" cap="none" dirty="0" err="1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receitas</a:t>
            </a:r>
            <a:endParaRPr sz="1200" dirty="0"/>
          </a:p>
          <a:p>
            <a:pPr marL="647700" marR="0" lvl="1" indent="-311150" algn="l" rtl="0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Char char="•"/>
            </a:pPr>
            <a:r>
              <a:rPr lang="en-US" sz="2800" b="0" i="0" u="none" strike="noStrike" cap="none" dirty="0" err="1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Usuário</a:t>
            </a:r>
            <a:r>
              <a:rPr lang="en-US" sz="2800" b="0" i="0" u="none" strike="noStrike" cap="none" dirty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</a:t>
            </a:r>
            <a:r>
              <a:rPr lang="en-US" sz="2800" b="0" i="0" u="none" strike="noStrike" cap="none" dirty="0" err="1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poderá</a:t>
            </a:r>
            <a:r>
              <a:rPr lang="en-US" sz="2800" b="0" i="0" u="none" strike="noStrike" cap="none" dirty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</a:t>
            </a:r>
            <a:r>
              <a:rPr lang="en-US" sz="2800" b="0" i="0" u="none" strike="noStrike" cap="none" dirty="0" err="1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avaliar</a:t>
            </a:r>
            <a:r>
              <a:rPr lang="en-US" sz="2800" b="0" i="0" u="none" strike="noStrike" cap="none" dirty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</a:t>
            </a:r>
            <a:r>
              <a:rPr lang="en-US" sz="2800" b="0" i="0" u="none" strike="noStrike" cap="none" dirty="0" err="1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uma</a:t>
            </a:r>
            <a:r>
              <a:rPr lang="en-US" sz="2800" b="0" i="0" u="none" strike="noStrike" cap="none" dirty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</a:t>
            </a:r>
            <a:r>
              <a:rPr lang="en-US" sz="2800" b="0" i="0" u="none" strike="noStrike" cap="none" dirty="0" err="1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receita</a:t>
            </a:r>
            <a:endParaRPr sz="1200" dirty="0"/>
          </a:p>
          <a:p>
            <a:pPr marL="647700" marR="0" lvl="1" indent="-311150" algn="l" rtl="0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Char char="•"/>
            </a:pPr>
            <a:r>
              <a:rPr lang="en-US" sz="2800" b="0" i="0" u="none" strike="noStrike" cap="none" dirty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O </a:t>
            </a:r>
            <a:r>
              <a:rPr lang="en-US" sz="2800" b="0" i="0" u="none" strike="noStrike" cap="none" dirty="0" err="1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sistema</a:t>
            </a:r>
            <a:r>
              <a:rPr lang="en-US" sz="2800" b="0" i="0" u="none" strike="noStrike" cap="none" dirty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</a:t>
            </a:r>
            <a:r>
              <a:rPr lang="en-US" sz="2800" b="0" i="0" u="none" strike="noStrike" cap="none" dirty="0" err="1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exibirá</a:t>
            </a:r>
            <a:r>
              <a:rPr lang="en-US" sz="2800" b="0" i="0" u="none" strike="noStrike" cap="none" dirty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</a:t>
            </a:r>
            <a:r>
              <a:rPr lang="en-US" sz="2800" b="0" i="0" u="none" strike="noStrike" cap="none" dirty="0" err="1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receitas</a:t>
            </a:r>
            <a:r>
              <a:rPr lang="en-US" sz="2800" b="0" i="0" u="none" strike="noStrike" cap="none" dirty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</a:t>
            </a:r>
            <a:r>
              <a:rPr lang="en-US" sz="2800" b="0" i="0" u="none" strike="noStrike" cap="none" dirty="0" err="1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mais</a:t>
            </a:r>
            <a:r>
              <a:rPr lang="en-US" sz="2800" b="0" i="0" u="none" strike="noStrike" cap="none" dirty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</a:t>
            </a:r>
            <a:r>
              <a:rPr lang="en-US" sz="2800" b="0" i="0" u="none" strike="noStrike" cap="none" dirty="0" err="1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bem</a:t>
            </a:r>
            <a:r>
              <a:rPr lang="en-US" sz="2800" b="0" i="0" u="none" strike="noStrike" cap="none" dirty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</a:t>
            </a:r>
            <a:r>
              <a:rPr lang="en-US" sz="2800" b="0" i="0" u="none" strike="noStrike" cap="none" dirty="0" err="1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avaliadas</a:t>
            </a:r>
            <a:r>
              <a:rPr lang="en-US" sz="2800" b="0" i="0" u="none" strike="noStrike" cap="none" dirty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</a:t>
            </a:r>
            <a:r>
              <a:rPr lang="en-US" sz="2800" b="0" i="0" u="none" strike="noStrike" cap="none" dirty="0" err="1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em</a:t>
            </a:r>
            <a:r>
              <a:rPr lang="en-US" sz="2800" b="0" i="0" u="none" strike="noStrike" cap="none" dirty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</a:t>
            </a:r>
            <a:r>
              <a:rPr lang="en-US" sz="2800" b="0" i="0" u="none" strike="noStrike" cap="none" dirty="0" err="1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uma</a:t>
            </a:r>
            <a:r>
              <a:rPr lang="en-US" sz="2800" b="0" i="0" u="none" strike="noStrike" cap="none" dirty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</a:t>
            </a:r>
            <a:r>
              <a:rPr lang="en-US" sz="2800" b="0" i="0" u="none" strike="noStrike" cap="none" dirty="0" err="1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categoria</a:t>
            </a:r>
            <a:r>
              <a:rPr lang="en-US" sz="2800" b="0" i="0" u="none" strike="noStrike" cap="none" dirty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especial</a:t>
            </a:r>
            <a:endParaRPr sz="1200" dirty="0"/>
          </a:p>
          <a:p>
            <a:pPr marL="647700" marR="0" lvl="1" indent="-311150" algn="l" rtl="0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Char char="•"/>
            </a:pPr>
            <a:r>
              <a:rPr lang="en-US" sz="2800" b="0" i="0" u="none" strike="noStrike" cap="none" dirty="0" err="1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Usuários</a:t>
            </a:r>
            <a:r>
              <a:rPr lang="en-US" sz="2800" b="0" i="0" u="none" strike="noStrike" cap="none" dirty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</a:t>
            </a:r>
            <a:r>
              <a:rPr lang="en-US" sz="2800" b="0" i="0" u="none" strike="noStrike" cap="none" dirty="0" err="1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poderão</a:t>
            </a:r>
            <a:r>
              <a:rPr lang="en-US" sz="2800" b="0" i="0" u="none" strike="noStrike" cap="none" dirty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</a:t>
            </a:r>
            <a:r>
              <a:rPr lang="en-US" sz="2800" b="0" i="0" u="none" strike="noStrike" cap="none" dirty="0" err="1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ver</a:t>
            </a:r>
            <a:r>
              <a:rPr lang="en-US" sz="2800" b="0" i="0" u="none" strike="noStrike" cap="none" dirty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</a:t>
            </a:r>
            <a:r>
              <a:rPr lang="en-US" sz="2800" b="0" i="0" u="none" strike="noStrike" cap="none" dirty="0" err="1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os</a:t>
            </a:r>
            <a:r>
              <a:rPr lang="en-US" sz="2800" b="0" i="0" u="none" strike="noStrike" cap="none" dirty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</a:t>
            </a:r>
            <a:r>
              <a:rPr lang="en-US" sz="2800" b="0" i="0" u="none" strike="noStrike" cap="none" dirty="0" err="1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perfis</a:t>
            </a:r>
            <a:r>
              <a:rPr lang="en-US" sz="2800" b="0" i="0" u="none" strike="noStrike" cap="none" dirty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</a:t>
            </a:r>
            <a:r>
              <a:rPr lang="en-US" sz="2800" b="0" i="0" u="none" strike="noStrike" cap="none" dirty="0" err="1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uns</a:t>
            </a:r>
            <a:r>
              <a:rPr lang="en-US" sz="2800" b="0" i="0" u="none" strike="noStrike" cap="none" dirty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dos outros</a:t>
            </a:r>
            <a:endParaRPr sz="1200" dirty="0"/>
          </a:p>
        </p:txBody>
      </p:sp>
      <p:pic>
        <p:nvPicPr>
          <p:cNvPr id="169" name="Google Shape;169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757564" y="6858000"/>
            <a:ext cx="5237893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1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1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1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16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16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16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"/>
                                        <p:tgtEl>
                                          <p:spTgt spid="16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"/>
                                        <p:tgtEl>
                                          <p:spTgt spid="1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"/>
                                        <p:tgtEl>
                                          <p:spTgt spid="1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"/>
                                        <p:tgtEl>
                                          <p:spTgt spid="1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"/>
                                        <p:tgtEl>
                                          <p:spTgt spid="1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19"/>
          <p:cNvPicPr preferRelativeResize="0"/>
          <p:nvPr/>
        </p:nvPicPr>
        <p:blipFill rotWithShape="1">
          <a:blip r:embed="rId3">
            <a:alphaModFix/>
          </a:blip>
          <a:srcRect b="17952"/>
          <a:stretch/>
        </p:blipFill>
        <p:spPr>
          <a:xfrm>
            <a:off x="165300" y="3330350"/>
            <a:ext cx="9715500" cy="6423926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19"/>
          <p:cNvSpPr/>
          <p:nvPr/>
        </p:nvSpPr>
        <p:spPr>
          <a:xfrm>
            <a:off x="0" y="0"/>
            <a:ext cx="18288000" cy="2733300"/>
          </a:xfrm>
          <a:prstGeom prst="rect">
            <a:avLst/>
          </a:prstGeom>
          <a:solidFill>
            <a:srgbClr val="F87B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19"/>
          <p:cNvSpPr txBox="1"/>
          <p:nvPr/>
        </p:nvSpPr>
        <p:spPr>
          <a:xfrm>
            <a:off x="1173007" y="1028700"/>
            <a:ext cx="14242800" cy="12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1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Backlog de requisitos</a:t>
            </a:r>
            <a:endParaRPr/>
          </a:p>
        </p:txBody>
      </p:sp>
      <p:pic>
        <p:nvPicPr>
          <p:cNvPr id="178" name="Google Shape;178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80800" y="5457450"/>
            <a:ext cx="8102401" cy="42145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0"/>
          <p:cNvSpPr/>
          <p:nvPr/>
        </p:nvSpPr>
        <p:spPr>
          <a:xfrm>
            <a:off x="-15039" y="-18329"/>
            <a:ext cx="18303039" cy="10305329"/>
          </a:xfrm>
          <a:custGeom>
            <a:avLst/>
            <a:gdLst/>
            <a:ahLst/>
            <a:cxnLst/>
            <a:rect l="l" t="t" r="r" b="b"/>
            <a:pathLst>
              <a:path w="3399212" h="1913890" extrusionOk="0">
                <a:moveTo>
                  <a:pt x="0" y="0"/>
                </a:moveTo>
                <a:lnTo>
                  <a:pt x="0" y="1913890"/>
                </a:lnTo>
                <a:lnTo>
                  <a:pt x="3399212" y="1913890"/>
                </a:lnTo>
                <a:lnTo>
                  <a:pt x="3399212" y="0"/>
                </a:lnTo>
                <a:lnTo>
                  <a:pt x="0" y="0"/>
                </a:lnTo>
                <a:close/>
                <a:moveTo>
                  <a:pt x="3338252" y="1852930"/>
                </a:moveTo>
                <a:lnTo>
                  <a:pt x="59690" y="1852930"/>
                </a:lnTo>
                <a:lnTo>
                  <a:pt x="59690" y="59690"/>
                </a:lnTo>
                <a:lnTo>
                  <a:pt x="3338252" y="59690"/>
                </a:lnTo>
                <a:lnTo>
                  <a:pt x="3338252" y="1852930"/>
                </a:lnTo>
                <a:close/>
              </a:path>
            </a:pathLst>
          </a:custGeom>
          <a:solidFill>
            <a:srgbClr val="FF8040"/>
          </a:solidFill>
          <a:ln>
            <a:noFill/>
          </a:ln>
        </p:spPr>
      </p:sp>
      <p:sp>
        <p:nvSpPr>
          <p:cNvPr id="188" name="Google Shape;188;p20"/>
          <p:cNvSpPr txBox="1"/>
          <p:nvPr/>
        </p:nvSpPr>
        <p:spPr>
          <a:xfrm>
            <a:off x="480710" y="347165"/>
            <a:ext cx="3117900" cy="3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u="none" strike="noStrike" cap="non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Justificativas</a:t>
            </a:r>
            <a:endParaRPr/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u="none" strike="noStrike" cap="none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rPr>
              <a:t>Porque cada vez menos pessoas estão cozinhando em casa;</a:t>
            </a:r>
            <a:endParaRPr/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u="none" strike="noStrike" cap="none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rPr>
              <a:t>Porque perdemos muito tempo procurando receitas que se encaixam no que temos em casa;</a:t>
            </a:r>
            <a:endParaRPr/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u="none" strike="noStrike" cap="none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rPr>
              <a:t>Porque perdemos muito tempo balanceando os ingredientes da receita de acordo com o rendimento.</a:t>
            </a:r>
            <a:endParaRPr/>
          </a:p>
        </p:txBody>
      </p:sp>
      <p:sp>
        <p:nvSpPr>
          <p:cNvPr id="189" name="Google Shape;189;p20"/>
          <p:cNvSpPr txBox="1"/>
          <p:nvPr/>
        </p:nvSpPr>
        <p:spPr>
          <a:xfrm>
            <a:off x="3940036" y="375740"/>
            <a:ext cx="3117900" cy="122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Produto</a:t>
            </a:r>
            <a:endParaRPr/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u="none" strike="noStrike" cap="none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rPr>
              <a:t>Aplicativo móvel que torne cozinhar mais fácil, rápido, desejável e divertido.</a:t>
            </a:r>
            <a:endParaRPr/>
          </a:p>
        </p:txBody>
      </p:sp>
      <p:sp>
        <p:nvSpPr>
          <p:cNvPr id="190" name="Google Shape;190;p20"/>
          <p:cNvSpPr txBox="1"/>
          <p:nvPr/>
        </p:nvSpPr>
        <p:spPr>
          <a:xfrm>
            <a:off x="7585000" y="347173"/>
            <a:ext cx="3117900" cy="400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u="none" strike="noStrike" cap="non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Stake</a:t>
            </a:r>
            <a:r>
              <a:rPr lang="en-US" i="0" u="none" strike="noStrike" cap="non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holders externos e Fatores externos</a:t>
            </a:r>
            <a:endParaRPr>
              <a:latin typeface="Poppins Medium"/>
              <a:ea typeface="Poppins Medium"/>
              <a:cs typeface="Poppins Medium"/>
              <a:sym typeface="Poppins Medium"/>
            </a:endParaRPr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u="none" strike="noStrike" cap="none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rPr>
              <a:t>Pessoas em geral com hobby de cozinhar que procuram uma plataforma para compartilhar um estilo de vida e organizar melhor as receitas, ou que procuram começar a cozinhar de modo fácil e prático.</a:t>
            </a:r>
            <a:endParaRPr/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0" i="0" u="none" strike="noStrike" cap="none">
              <a:solidFill>
                <a:srgbClr val="000000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u="none" strike="noStrike" cap="none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rPr>
              <a:t>Fornecimento de serviços.</a:t>
            </a:r>
            <a:endParaRPr/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0" i="0" u="none" strike="noStrike" cap="none">
              <a:solidFill>
                <a:srgbClr val="000000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191" name="Google Shape;191;p20"/>
          <p:cNvSpPr txBox="1"/>
          <p:nvPr/>
        </p:nvSpPr>
        <p:spPr>
          <a:xfrm>
            <a:off x="11054539" y="375740"/>
            <a:ext cx="3117900" cy="368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Premissas</a:t>
            </a:r>
            <a:endParaRPr sz="1300"/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rPr>
              <a:t>Utilização de Andoid Studio.</a:t>
            </a:r>
            <a:endParaRPr sz="1300"/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rPr>
              <a:t>Acesso total à internet e aos recursos.</a:t>
            </a:r>
            <a:endParaRPr sz="1300"/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rPr>
              <a:t>Utilizações de IDEs Adobe para identidade visual, UX e UI design.</a:t>
            </a:r>
            <a:endParaRPr sz="1300"/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rPr>
              <a:t>Utilização do Heroku como servidor.</a:t>
            </a:r>
            <a:endParaRPr sz="1300"/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rPr>
              <a:t>Utilização do Git para versionamento de códigos</a:t>
            </a:r>
            <a:endParaRPr sz="1300"/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rPr>
              <a:t>Reuniões periódicas para avaliar o progresso do desenvolvimento.</a:t>
            </a:r>
            <a:endParaRPr sz="1300"/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rPr>
              <a:t>Recursos como SendGrid e gerenciamento de domínio.</a:t>
            </a:r>
            <a:endParaRPr sz="1300"/>
          </a:p>
        </p:txBody>
      </p:sp>
      <p:sp>
        <p:nvSpPr>
          <p:cNvPr id="192" name="Google Shape;192;p20"/>
          <p:cNvSpPr txBox="1"/>
          <p:nvPr/>
        </p:nvSpPr>
        <p:spPr>
          <a:xfrm>
            <a:off x="14659863" y="347165"/>
            <a:ext cx="3117900" cy="43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u="none" strike="noStrike" cap="non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Riscos</a:t>
            </a:r>
            <a:endParaRPr/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u="none" strike="noStrike" cap="none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rPr>
              <a:t>- Sobrecarga ou perda de equipamentos</a:t>
            </a:r>
            <a:endParaRPr/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u="none" strike="noStrike" cap="none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rPr>
              <a:t>Solução: usar laboratórios do Ifes</a:t>
            </a:r>
            <a:endParaRPr/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u="none" strike="noStrike" cap="none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rPr>
              <a:t>- Perda de dados</a:t>
            </a:r>
            <a:endParaRPr/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u="none" strike="noStrike" cap="none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rPr>
              <a:t>Solução: backups e sincronização dos documentos e scripts usando versionamento de códigos</a:t>
            </a:r>
            <a:endParaRPr/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u="none" strike="noStrike" cap="none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rPr>
              <a:t>- Sobrecarga emocional, impactando a produtividade</a:t>
            </a:r>
            <a:endParaRPr/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u="none" strike="noStrike" cap="none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rPr>
              <a:t>Solução: otimização do tempo dedicado e reservar momentos para a saúde</a:t>
            </a:r>
            <a:endParaRPr/>
          </a:p>
        </p:txBody>
      </p:sp>
      <p:sp>
        <p:nvSpPr>
          <p:cNvPr id="193" name="Google Shape;193;p20"/>
          <p:cNvSpPr txBox="1"/>
          <p:nvPr/>
        </p:nvSpPr>
        <p:spPr>
          <a:xfrm>
            <a:off x="480710" y="4031796"/>
            <a:ext cx="3117900" cy="299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i="0" u="none" strike="noStrike" cap="non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Objetivo SMART</a:t>
            </a:r>
            <a:endParaRPr>
              <a:latin typeface="Poppins Medium"/>
              <a:ea typeface="Poppins Medium"/>
              <a:cs typeface="Poppins Medium"/>
              <a:sym typeface="Poppins Medium"/>
            </a:endParaRPr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u="none" strike="noStrike" cap="none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rPr>
              <a:t>Criar um aplicativo móvel com a possibilidade de cadastro de receitas, com sistema de filtragem e categorização, avaliação, favoritagem e mudança de rendimento de receitas em 7 meses (até 20 de Janeiro) usando ferramentas disponíveis.</a:t>
            </a:r>
            <a:endParaRPr/>
          </a:p>
        </p:txBody>
      </p:sp>
      <p:sp>
        <p:nvSpPr>
          <p:cNvPr id="194" name="Google Shape;194;p20"/>
          <p:cNvSpPr txBox="1"/>
          <p:nvPr/>
        </p:nvSpPr>
        <p:spPr>
          <a:xfrm>
            <a:off x="480710" y="7553325"/>
            <a:ext cx="3118023" cy="1209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Benefícios</a:t>
            </a:r>
            <a:endParaRPr/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rPr>
              <a:t>As pessoas irão comer melhor.</a:t>
            </a:r>
            <a:endParaRPr/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rPr>
              <a:t>Cozinhar será mais fácil, rápido, desejácel e divertido.</a:t>
            </a:r>
            <a:endParaRPr/>
          </a:p>
        </p:txBody>
      </p:sp>
      <p:sp>
        <p:nvSpPr>
          <p:cNvPr id="195" name="Google Shape;195;p20"/>
          <p:cNvSpPr txBox="1"/>
          <p:nvPr/>
        </p:nvSpPr>
        <p:spPr>
          <a:xfrm>
            <a:off x="3940036" y="1794965"/>
            <a:ext cx="3118023" cy="63528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Requisitos</a:t>
            </a:r>
            <a:endParaRPr/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rPr>
              <a:t>Permitir cadastro de usuários</a:t>
            </a:r>
            <a:endParaRPr/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rPr>
              <a:t>Permitir login de usuários</a:t>
            </a:r>
            <a:endParaRPr/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rPr>
              <a:t>Permitir ao usuário cadastrar receitas</a:t>
            </a:r>
            <a:endParaRPr/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rPr>
              <a:t>Permitir ao usuário salvar receitas de outros</a:t>
            </a:r>
            <a:endParaRPr/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rPr>
              <a:t>Permitir ao usuário seguir outros</a:t>
            </a:r>
            <a:endParaRPr/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rPr>
              <a:t>Exibir página dos usuários</a:t>
            </a:r>
            <a:endParaRPr/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rPr>
              <a:t>Exibir receitas criadas e favoritas</a:t>
            </a:r>
            <a:endParaRPr/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rPr>
              <a:t>Permitir exibição de fotos e vídeo</a:t>
            </a:r>
            <a:endParaRPr/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rPr>
              <a:t>Exibir receitas na tela principal</a:t>
            </a:r>
            <a:endParaRPr/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rPr>
              <a:t>Filtragem de receitas a partir de tags, categorias ou receitas de outros usuários</a:t>
            </a:r>
            <a:endParaRPr/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rPr>
              <a:t>Permitir mudança de rendimento da receita</a:t>
            </a:r>
            <a:endParaRPr/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rPr>
              <a:t>Permitir ao usuário avaliar receitas</a:t>
            </a:r>
            <a:endParaRPr/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rPr>
              <a:t>Permitir ao usuário alterar seus dados ou excluir a conta</a:t>
            </a:r>
            <a:endParaRPr/>
          </a:p>
        </p:txBody>
      </p:sp>
      <p:sp>
        <p:nvSpPr>
          <p:cNvPr id="196" name="Google Shape;196;p20"/>
          <p:cNvSpPr txBox="1"/>
          <p:nvPr/>
        </p:nvSpPr>
        <p:spPr>
          <a:xfrm>
            <a:off x="14659863" y="5067660"/>
            <a:ext cx="3117900" cy="29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i="0" u="none" strike="noStrike" cap="non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Linha do tempo</a:t>
            </a:r>
            <a:endParaRPr>
              <a:latin typeface="Poppins Medium"/>
              <a:ea typeface="Poppins Medium"/>
              <a:cs typeface="Poppins Medium"/>
              <a:sym typeface="Poppins Medium"/>
            </a:endParaRPr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u="none" strike="noStrike" cap="none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rPr>
              <a:t>Julho: PMC, protótipos, cronograma, ambiente git</a:t>
            </a:r>
            <a:endParaRPr/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u="none" strike="noStrike" cap="none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rPr>
              <a:t>Setembro: 1ª versão front end</a:t>
            </a:r>
            <a:endParaRPr/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u="none" strike="noStrike" cap="none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rPr>
              <a:t>Dezembro: Implementação e integração com o banco de dados</a:t>
            </a:r>
            <a:endParaRPr/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u="none" strike="noStrike" cap="none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rPr>
              <a:t>Janeiro: testes e ajustes de interface; documentação, ensaios e apresentação.</a:t>
            </a:r>
            <a:endParaRPr/>
          </a:p>
        </p:txBody>
      </p:sp>
      <p:sp>
        <p:nvSpPr>
          <p:cNvPr id="197" name="Google Shape;197;p20"/>
          <p:cNvSpPr txBox="1"/>
          <p:nvPr/>
        </p:nvSpPr>
        <p:spPr>
          <a:xfrm>
            <a:off x="14659863" y="8315325"/>
            <a:ext cx="3117900" cy="193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i="0" u="none" strike="noStrike" cap="non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Custos</a:t>
            </a:r>
            <a:endParaRPr>
              <a:latin typeface="Poppins Medium"/>
              <a:ea typeface="Poppins Medium"/>
              <a:cs typeface="Poppins Medium"/>
              <a:sym typeface="Poppins Medium"/>
            </a:endParaRPr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u="none" strike="noStrike" cap="none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rPr>
              <a:t>Utilização de equipamentos existentes, tanto da equipe quanto do Ifes.</a:t>
            </a:r>
            <a:endParaRPr/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u="none" strike="noStrike" cap="none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rPr>
              <a:t>Custos de energia.</a:t>
            </a:r>
            <a:endParaRPr/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0" i="0" u="none" strike="noStrike" cap="none">
              <a:solidFill>
                <a:srgbClr val="000000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198" name="Google Shape;198;p20"/>
          <p:cNvSpPr txBox="1"/>
          <p:nvPr/>
        </p:nvSpPr>
        <p:spPr>
          <a:xfrm>
            <a:off x="11075639" y="4395973"/>
            <a:ext cx="3117900" cy="3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Grupo de entregas</a:t>
            </a:r>
            <a:endParaRPr sz="1300"/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rPr>
              <a:t>1 - PMC</a:t>
            </a:r>
            <a:endParaRPr sz="1300"/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rPr>
              <a:t>2 - Protótipo móvel</a:t>
            </a:r>
            <a:endParaRPr sz="1300"/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rPr>
              <a:t>3 - Criação do git para documentação</a:t>
            </a:r>
            <a:endParaRPr sz="1300"/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rPr>
              <a:t>4 - Anteprojeto</a:t>
            </a:r>
            <a:endParaRPr sz="1300"/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rPr>
              <a:t>6 - Primeira versão do MER e BD</a:t>
            </a:r>
            <a:endParaRPr sz="1300"/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rPr>
              <a:t>7 - Front-end móvel</a:t>
            </a:r>
            <a:endParaRPr sz="1300"/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rPr>
              <a:t>8 - Ajustes do front-end móvel</a:t>
            </a:r>
            <a:endParaRPr sz="1300"/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rPr>
              <a:t>9 - Testes</a:t>
            </a:r>
            <a:endParaRPr sz="1300"/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rPr>
              <a:t>10 - Reparos de erros localizados nos testes</a:t>
            </a:r>
            <a:endParaRPr sz="1300"/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rPr>
              <a:t>11 - Projeto escrito final</a:t>
            </a:r>
            <a:endParaRPr sz="1300"/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rPr>
              <a:t>12 - Apresentação para a banca</a:t>
            </a:r>
            <a:endParaRPr sz="1300"/>
          </a:p>
        </p:txBody>
      </p:sp>
      <p:sp>
        <p:nvSpPr>
          <p:cNvPr id="199" name="Google Shape;199;p20"/>
          <p:cNvSpPr txBox="1"/>
          <p:nvPr/>
        </p:nvSpPr>
        <p:spPr>
          <a:xfrm>
            <a:off x="7557844" y="4251777"/>
            <a:ext cx="3117900" cy="9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i="0" u="none" strike="noStrike" cap="non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Equipe</a:t>
            </a:r>
            <a:endParaRPr>
              <a:latin typeface="Poppins Medium"/>
              <a:ea typeface="Poppins Medium"/>
              <a:cs typeface="Poppins Medium"/>
              <a:sym typeface="Poppins Medium"/>
            </a:endParaRPr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rPr>
              <a:t>Beatriz Auer Mariano</a:t>
            </a:r>
            <a:endParaRPr/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rPr>
              <a:t>Mateus Maioli Giacomin</a:t>
            </a:r>
            <a:endParaRPr/>
          </a:p>
        </p:txBody>
      </p:sp>
      <p:sp>
        <p:nvSpPr>
          <p:cNvPr id="200" name="Google Shape;200;p20"/>
          <p:cNvSpPr txBox="1"/>
          <p:nvPr/>
        </p:nvSpPr>
        <p:spPr>
          <a:xfrm>
            <a:off x="7577469" y="8567240"/>
            <a:ext cx="6595200" cy="145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Restrições</a:t>
            </a:r>
            <a:endParaRPr/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u="none" strike="noStrike" cap="none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rPr>
              <a:t>Utilização das linguagens Java e PHP. Projeto finalizado até 20 de Janeiro. Previsão de 6 meses para desenvolvimento do projeto. Utilização do Heroku + Postgres + SendGrid + Cloudnary + TechDomain.</a:t>
            </a:r>
            <a:endParaRPr/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b="0" i="0" u="none" strike="noStrike" cap="none">
              <a:solidFill>
                <a:srgbClr val="000000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cxnSp>
        <p:nvCxnSpPr>
          <p:cNvPr id="201" name="Google Shape;201;p20"/>
          <p:cNvCxnSpPr/>
          <p:nvPr/>
        </p:nvCxnSpPr>
        <p:spPr>
          <a:xfrm>
            <a:off x="235864" y="3922007"/>
            <a:ext cx="3508683" cy="0"/>
          </a:xfrm>
          <a:prstGeom prst="straightConnector1">
            <a:avLst/>
          </a:prstGeom>
          <a:noFill/>
          <a:ln w="47625" cap="rnd" cmpd="sng">
            <a:solidFill>
              <a:srgbClr val="FF804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02" name="Google Shape;202;p20"/>
          <p:cNvCxnSpPr/>
          <p:nvPr/>
        </p:nvCxnSpPr>
        <p:spPr>
          <a:xfrm>
            <a:off x="273514" y="7291543"/>
            <a:ext cx="3470951" cy="0"/>
          </a:xfrm>
          <a:prstGeom prst="straightConnector1">
            <a:avLst/>
          </a:prstGeom>
          <a:noFill/>
          <a:ln w="47625" cap="rnd" cmpd="sng">
            <a:solidFill>
              <a:srgbClr val="FF804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03" name="Google Shape;203;p20"/>
          <p:cNvCxnSpPr/>
          <p:nvPr/>
        </p:nvCxnSpPr>
        <p:spPr>
          <a:xfrm>
            <a:off x="3744466" y="1652090"/>
            <a:ext cx="3518869" cy="0"/>
          </a:xfrm>
          <a:prstGeom prst="straightConnector1">
            <a:avLst/>
          </a:prstGeom>
          <a:noFill/>
          <a:ln w="47625" cap="rnd" cmpd="sng">
            <a:solidFill>
              <a:srgbClr val="FF804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04" name="Google Shape;204;p20"/>
          <p:cNvCxnSpPr/>
          <p:nvPr/>
        </p:nvCxnSpPr>
        <p:spPr>
          <a:xfrm>
            <a:off x="7219820" y="4197595"/>
            <a:ext cx="3672900" cy="0"/>
          </a:xfrm>
          <a:prstGeom prst="straightConnector1">
            <a:avLst/>
          </a:prstGeom>
          <a:noFill/>
          <a:ln w="47625" cap="rnd" cmpd="sng">
            <a:solidFill>
              <a:srgbClr val="FF804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05" name="Google Shape;205;p20"/>
          <p:cNvCxnSpPr/>
          <p:nvPr/>
        </p:nvCxnSpPr>
        <p:spPr>
          <a:xfrm>
            <a:off x="10945530" y="4230948"/>
            <a:ext cx="3444600" cy="0"/>
          </a:xfrm>
          <a:prstGeom prst="straightConnector1">
            <a:avLst/>
          </a:prstGeom>
          <a:noFill/>
          <a:ln w="47625" cap="rnd" cmpd="sng">
            <a:solidFill>
              <a:srgbClr val="FF804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06" name="Google Shape;206;p20"/>
          <p:cNvCxnSpPr/>
          <p:nvPr/>
        </p:nvCxnSpPr>
        <p:spPr>
          <a:xfrm>
            <a:off x="14333080" y="4980918"/>
            <a:ext cx="3724686" cy="0"/>
          </a:xfrm>
          <a:prstGeom prst="straightConnector1">
            <a:avLst/>
          </a:prstGeom>
          <a:noFill/>
          <a:ln w="47625" cap="rnd" cmpd="sng">
            <a:solidFill>
              <a:srgbClr val="FF804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07" name="Google Shape;207;p20"/>
          <p:cNvCxnSpPr/>
          <p:nvPr/>
        </p:nvCxnSpPr>
        <p:spPr>
          <a:xfrm>
            <a:off x="14356967" y="8191500"/>
            <a:ext cx="3700797" cy="0"/>
          </a:xfrm>
          <a:prstGeom prst="straightConnector1">
            <a:avLst/>
          </a:prstGeom>
          <a:noFill/>
          <a:ln w="47625" cap="rnd" cmpd="sng">
            <a:solidFill>
              <a:srgbClr val="FF804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08" name="Google Shape;208;p20"/>
          <p:cNvCxnSpPr/>
          <p:nvPr/>
        </p:nvCxnSpPr>
        <p:spPr>
          <a:xfrm>
            <a:off x="7263043" y="8468085"/>
            <a:ext cx="7093924" cy="0"/>
          </a:xfrm>
          <a:prstGeom prst="straightConnector1">
            <a:avLst/>
          </a:prstGeom>
          <a:noFill/>
          <a:ln w="47625" cap="rnd" cmpd="sng">
            <a:solidFill>
              <a:srgbClr val="FF804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09" name="Google Shape;209;p20"/>
          <p:cNvCxnSpPr/>
          <p:nvPr/>
        </p:nvCxnSpPr>
        <p:spPr>
          <a:xfrm rot="-5400000">
            <a:off x="-1084487" y="5004731"/>
            <a:ext cx="9657904" cy="0"/>
          </a:xfrm>
          <a:prstGeom prst="straightConnector1">
            <a:avLst/>
          </a:prstGeom>
          <a:noFill/>
          <a:ln w="47625" cap="rnd" cmpd="sng">
            <a:solidFill>
              <a:srgbClr val="FF804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10" name="Google Shape;210;p20"/>
          <p:cNvCxnSpPr/>
          <p:nvPr/>
        </p:nvCxnSpPr>
        <p:spPr>
          <a:xfrm rot="-5400000">
            <a:off x="2410570" y="5119688"/>
            <a:ext cx="9657904" cy="0"/>
          </a:xfrm>
          <a:prstGeom prst="straightConnector1">
            <a:avLst/>
          </a:prstGeom>
          <a:noFill/>
          <a:ln w="47625" cap="rnd" cmpd="sng">
            <a:solidFill>
              <a:srgbClr val="FF804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11" name="Google Shape;211;p20"/>
          <p:cNvCxnSpPr/>
          <p:nvPr/>
        </p:nvCxnSpPr>
        <p:spPr>
          <a:xfrm rot="-5400000">
            <a:off x="6842960" y="4374827"/>
            <a:ext cx="8186515" cy="0"/>
          </a:xfrm>
          <a:prstGeom prst="straightConnector1">
            <a:avLst/>
          </a:prstGeom>
          <a:noFill/>
          <a:ln w="47625" cap="rnd" cmpd="sng">
            <a:solidFill>
              <a:srgbClr val="FF804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12" name="Google Shape;212;p20"/>
          <p:cNvCxnSpPr/>
          <p:nvPr/>
        </p:nvCxnSpPr>
        <p:spPr>
          <a:xfrm rot="-5400000">
            <a:off x="9504203" y="5110523"/>
            <a:ext cx="9657904" cy="0"/>
          </a:xfrm>
          <a:prstGeom prst="straightConnector1">
            <a:avLst/>
          </a:prstGeom>
          <a:noFill/>
          <a:ln w="47625" cap="rnd" cmpd="sng">
            <a:solidFill>
              <a:srgbClr val="FF8040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1"/>
          <p:cNvSpPr txBox="1"/>
          <p:nvPr/>
        </p:nvSpPr>
        <p:spPr>
          <a:xfrm>
            <a:off x="427121" y="464127"/>
            <a:ext cx="16832179" cy="1234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100" b="1" i="0" u="none" strike="noStrike" cap="none" dirty="0" err="1">
                <a:solidFill>
                  <a:srgbClr val="100F0D"/>
                </a:solidFill>
                <a:latin typeface="Poppins"/>
                <a:ea typeface="Poppins"/>
                <a:cs typeface="Poppins"/>
                <a:sym typeface="Poppins"/>
              </a:rPr>
              <a:t>Cronograma</a:t>
            </a:r>
            <a:r>
              <a:rPr lang="en-US" sz="8100" b="1" i="0" u="none" strike="noStrike" cap="none" dirty="0">
                <a:solidFill>
                  <a:srgbClr val="100F0D"/>
                </a:solidFill>
                <a:latin typeface="Poppins"/>
                <a:ea typeface="Poppins"/>
                <a:cs typeface="Poppins"/>
                <a:sym typeface="Poppins"/>
              </a:rPr>
              <a:t>: </a:t>
            </a:r>
            <a:r>
              <a:rPr lang="en-US" sz="8100" b="1" i="0" u="none" strike="noStrike" cap="none" dirty="0" err="1">
                <a:solidFill>
                  <a:srgbClr val="100F0D"/>
                </a:solidFill>
                <a:latin typeface="Poppins"/>
                <a:ea typeface="Poppins"/>
                <a:cs typeface="Poppins"/>
                <a:sym typeface="Poppins"/>
              </a:rPr>
              <a:t>gráfico</a:t>
            </a:r>
            <a:r>
              <a:rPr lang="en-US" sz="8100" b="1" i="0" u="none" strike="noStrike" cap="none" dirty="0">
                <a:solidFill>
                  <a:srgbClr val="100F0D"/>
                </a:solidFill>
                <a:latin typeface="Poppins"/>
                <a:ea typeface="Poppins"/>
                <a:cs typeface="Poppins"/>
                <a:sym typeface="Poppins"/>
              </a:rPr>
              <a:t> de </a:t>
            </a:r>
            <a:r>
              <a:rPr lang="en-US" sz="8100" b="1" i="0" u="none" strike="noStrike" cap="none" dirty="0" err="1">
                <a:solidFill>
                  <a:srgbClr val="100F0D"/>
                </a:solidFill>
                <a:latin typeface="Poppins"/>
                <a:ea typeface="Poppins"/>
                <a:cs typeface="Poppins"/>
                <a:sym typeface="Poppins"/>
              </a:rPr>
              <a:t>gantt</a:t>
            </a:r>
            <a:endParaRPr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29C05EC0-E225-4C79-A43D-D30278924B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7925" y="2216064"/>
            <a:ext cx="15992150" cy="750982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345</TotalTime>
  <Words>2130</Words>
  <Application>Microsoft Office PowerPoint</Application>
  <PresentationFormat>Personalizar</PresentationFormat>
  <Paragraphs>193</Paragraphs>
  <Slides>24</Slides>
  <Notes>23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24</vt:i4>
      </vt:variant>
    </vt:vector>
  </HeadingPairs>
  <TitlesOfParts>
    <vt:vector size="31" baseType="lpstr">
      <vt:lpstr>Arial</vt:lpstr>
      <vt:lpstr>Arimo</vt:lpstr>
      <vt:lpstr>Poppins Light</vt:lpstr>
      <vt:lpstr>Poppins Medium</vt:lpstr>
      <vt:lpstr>Calibri</vt:lpstr>
      <vt:lpstr>Poppins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cp:lastModifiedBy>Beatriz Mariano</cp:lastModifiedBy>
  <cp:revision>8</cp:revision>
  <dcterms:modified xsi:type="dcterms:W3CDTF">2022-01-27T11:18:19Z</dcterms:modified>
</cp:coreProperties>
</file>